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62" r:id="rId4"/>
    <p:sldId id="266" r:id="rId5"/>
    <p:sldId id="267" r:id="rId6"/>
    <p:sldId id="270" r:id="rId7"/>
    <p:sldId id="271" r:id="rId8"/>
    <p:sldId id="274" r:id="rId9"/>
    <p:sldId id="261" r:id="rId10"/>
    <p:sldId id="269" r:id="rId11"/>
    <p:sldId id="264" r:id="rId12"/>
    <p:sldId id="272" r:id="rId13"/>
    <p:sldId id="273" r:id="rId14"/>
    <p:sldId id="275" r:id="rId15"/>
    <p:sldId id="265" r:id="rId16"/>
    <p:sldId id="263" r:id="rId17"/>
    <p:sldId id="26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50CB761-B3C3-DB4A-B973-F947A954BD8C}">
          <p14:sldIdLst>
            <p14:sldId id="256"/>
            <p14:sldId id="257"/>
            <p14:sldId id="262"/>
            <p14:sldId id="266"/>
            <p14:sldId id="267"/>
            <p14:sldId id="270"/>
            <p14:sldId id="271"/>
            <p14:sldId id="274"/>
            <p14:sldId id="261"/>
            <p14:sldId id="269"/>
            <p14:sldId id="264"/>
            <p14:sldId id="272"/>
            <p14:sldId id="273"/>
            <p14:sldId id="275"/>
            <p14:sldId id="265"/>
            <p14:sldId id="263"/>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varScale="1">
        <p:scale>
          <a:sx n="124" d="100"/>
          <a:sy n="124" d="100"/>
        </p:scale>
        <p:origin x="6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4.xml.rels><?xml version="1.0" encoding="UTF-8" standalone="yes"?>
<Relationships xmlns="http://schemas.openxmlformats.org/package/2006/relationships"><Relationship Id="rId3" Type="http://schemas.openxmlformats.org/officeDocument/2006/relationships/hyperlink" Target="https://en.wikipedia.org/wiki/Kubernetes" TargetMode="External"/><Relationship Id="rId2" Type="http://schemas.openxmlformats.org/officeDocument/2006/relationships/hyperlink" Target="https://medium.freecodecamp.org/learn-kubernetes-in-under-3-hours-a-detailed-guide-to-orchestrating-containers-114ff420e882" TargetMode="External"/><Relationship Id="rId1" Type="http://schemas.openxmlformats.org/officeDocument/2006/relationships/hyperlink" Target="https://kubernetes.io/" TargetMode="External"/><Relationship Id="rId4" Type="http://schemas.openxmlformats.org/officeDocument/2006/relationships/hyperlink" Target="https://en.wikipedia.org/wiki/Linux_Foundation" TargetMode="External"/></Relationships>
</file>

<file path=ppt/diagrams/_rels/drawing4.xml.rels><?xml version="1.0" encoding="UTF-8" standalone="yes"?>
<Relationships xmlns="http://schemas.openxmlformats.org/package/2006/relationships"><Relationship Id="rId3" Type="http://schemas.openxmlformats.org/officeDocument/2006/relationships/hyperlink" Target="https://en.wikipedia.org/wiki/Kubernetes" TargetMode="External"/><Relationship Id="rId2" Type="http://schemas.openxmlformats.org/officeDocument/2006/relationships/hyperlink" Target="https://medium.freecodecamp.org/learn-kubernetes-in-under-3-hours-a-detailed-guide-to-orchestrating-containers-114ff420e882" TargetMode="External"/><Relationship Id="rId1" Type="http://schemas.openxmlformats.org/officeDocument/2006/relationships/hyperlink" Target="https://kubernetes.io/" TargetMode="External"/><Relationship Id="rId4" Type="http://schemas.openxmlformats.org/officeDocument/2006/relationships/hyperlink" Target="https://en.wikipedia.org/wiki/Linux_Foundation"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1733EC8-2230-4D8A-9703-8003944AFADC}"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345681F9-0ED8-440F-AAC3-CD60CD139976}">
      <dgm:prSet/>
      <dgm:spPr/>
      <dgm:t>
        <a:bodyPr/>
        <a:lstStyle/>
        <a:p>
          <a:r>
            <a:rPr lang="en-US"/>
            <a:t>Service Discovery and Load Balancing - Kubernetes gives containers their own IP addresses and a single DNS name for a set of containers, and can load-balance across them</a:t>
          </a:r>
        </a:p>
      </dgm:t>
    </dgm:pt>
    <dgm:pt modelId="{DDB6FDF6-6625-454D-AE31-966290FC534D}" type="parTrans" cxnId="{97CD8F88-6BA5-4DE9-A604-50E026166537}">
      <dgm:prSet/>
      <dgm:spPr/>
      <dgm:t>
        <a:bodyPr/>
        <a:lstStyle/>
        <a:p>
          <a:endParaRPr lang="en-US"/>
        </a:p>
      </dgm:t>
    </dgm:pt>
    <dgm:pt modelId="{4DE411C7-3901-41A6-9AF8-5130378B73AB}" type="sibTrans" cxnId="{97CD8F88-6BA5-4DE9-A604-50E026166537}">
      <dgm:prSet/>
      <dgm:spPr/>
      <dgm:t>
        <a:bodyPr/>
        <a:lstStyle/>
        <a:p>
          <a:endParaRPr lang="en-US"/>
        </a:p>
      </dgm:t>
    </dgm:pt>
    <dgm:pt modelId="{5DD66924-96D6-4E49-A694-10C763D51D3C}">
      <dgm:prSet/>
      <dgm:spPr/>
      <dgm:t>
        <a:bodyPr/>
        <a:lstStyle/>
        <a:p>
          <a:r>
            <a:rPr lang="en-US"/>
            <a:t>Storage Orchestration - Automatically mount the storage system of your choice - local storage, a public cloud provider or a network storage system</a:t>
          </a:r>
        </a:p>
      </dgm:t>
    </dgm:pt>
    <dgm:pt modelId="{6012C79C-55E1-4598-90E3-CBD311BAF791}" type="parTrans" cxnId="{B63A4060-8A7F-4E57-9EE1-EB073B40CD89}">
      <dgm:prSet/>
      <dgm:spPr/>
      <dgm:t>
        <a:bodyPr/>
        <a:lstStyle/>
        <a:p>
          <a:endParaRPr lang="en-US"/>
        </a:p>
      </dgm:t>
    </dgm:pt>
    <dgm:pt modelId="{9CB26DF2-61D3-4278-B9A3-533C9E79ECC8}" type="sibTrans" cxnId="{B63A4060-8A7F-4E57-9EE1-EB073B40CD89}">
      <dgm:prSet/>
      <dgm:spPr/>
      <dgm:t>
        <a:bodyPr/>
        <a:lstStyle/>
        <a:p>
          <a:endParaRPr lang="en-US"/>
        </a:p>
      </dgm:t>
    </dgm:pt>
    <dgm:pt modelId="{20BFAC15-2E06-4A72-A283-005F1C39B1B3}">
      <dgm:prSet/>
      <dgm:spPr/>
      <dgm:t>
        <a:bodyPr/>
        <a:lstStyle/>
        <a:p>
          <a:r>
            <a:rPr lang="en-US"/>
            <a:t>Automated rollouts and rollbacks – Rolling Updates – Zero Downtime</a:t>
          </a:r>
        </a:p>
      </dgm:t>
    </dgm:pt>
    <dgm:pt modelId="{7DDFCFEC-B6B3-4803-957C-63469AA45474}" type="parTrans" cxnId="{BA3F1F49-C669-4046-A76F-BA448A6D0A49}">
      <dgm:prSet/>
      <dgm:spPr/>
      <dgm:t>
        <a:bodyPr/>
        <a:lstStyle/>
        <a:p>
          <a:endParaRPr lang="en-US"/>
        </a:p>
      </dgm:t>
    </dgm:pt>
    <dgm:pt modelId="{D36427E8-0EF1-4999-8D70-327A8C9CF778}" type="sibTrans" cxnId="{BA3F1F49-C669-4046-A76F-BA448A6D0A49}">
      <dgm:prSet/>
      <dgm:spPr/>
      <dgm:t>
        <a:bodyPr/>
        <a:lstStyle/>
        <a:p>
          <a:endParaRPr lang="en-US"/>
        </a:p>
      </dgm:t>
    </dgm:pt>
    <dgm:pt modelId="{FCDFB4CC-18C7-41F9-9E21-CFB4BF48C6D2}">
      <dgm:prSet/>
      <dgm:spPr/>
      <dgm:t>
        <a:bodyPr/>
        <a:lstStyle/>
        <a:p>
          <a:r>
            <a:rPr lang="en-US"/>
            <a:t>Self-healing - Restarts containers that fail, replaces and reschedules containers when nodes die, kills containers that don’t respond to your user-defined health check, and doesn’t advertise them to clients until they are ready to serve</a:t>
          </a:r>
        </a:p>
      </dgm:t>
    </dgm:pt>
    <dgm:pt modelId="{7F90B82E-9B0D-490C-AE4A-3B168506D5F4}" type="parTrans" cxnId="{6A5DA633-E7D8-4395-BE53-5A37DE3831E8}">
      <dgm:prSet/>
      <dgm:spPr/>
      <dgm:t>
        <a:bodyPr/>
        <a:lstStyle/>
        <a:p>
          <a:endParaRPr lang="en-US"/>
        </a:p>
      </dgm:t>
    </dgm:pt>
    <dgm:pt modelId="{813B7616-EE4B-428D-818A-70ED88328DF1}" type="sibTrans" cxnId="{6A5DA633-E7D8-4395-BE53-5A37DE3831E8}">
      <dgm:prSet/>
      <dgm:spPr/>
      <dgm:t>
        <a:bodyPr/>
        <a:lstStyle/>
        <a:p>
          <a:endParaRPr lang="en-US"/>
        </a:p>
      </dgm:t>
    </dgm:pt>
    <dgm:pt modelId="{B14A5831-FCF5-4F7A-BA62-D0910533C6A6}">
      <dgm:prSet/>
      <dgm:spPr/>
      <dgm:t>
        <a:bodyPr/>
        <a:lstStyle/>
        <a:p>
          <a:r>
            <a:rPr lang="en-US" dirty="0"/>
            <a:t>Horizontal Scaling - auto scale also possible using Horizontal Pod Auto Scaler</a:t>
          </a:r>
        </a:p>
      </dgm:t>
    </dgm:pt>
    <dgm:pt modelId="{54C099FD-6C21-4E23-BBE6-D52F5EE1833F}" type="parTrans" cxnId="{51B4C481-CBB6-42D1-A8A9-061FB8293982}">
      <dgm:prSet/>
      <dgm:spPr/>
      <dgm:t>
        <a:bodyPr/>
        <a:lstStyle/>
        <a:p>
          <a:endParaRPr lang="en-US"/>
        </a:p>
      </dgm:t>
    </dgm:pt>
    <dgm:pt modelId="{8F7B9832-3730-4FE0-B94E-51B16C5AF07B}" type="sibTrans" cxnId="{51B4C481-CBB6-42D1-A8A9-061FB8293982}">
      <dgm:prSet/>
      <dgm:spPr/>
      <dgm:t>
        <a:bodyPr/>
        <a:lstStyle/>
        <a:p>
          <a:endParaRPr lang="en-US"/>
        </a:p>
      </dgm:t>
    </dgm:pt>
    <dgm:pt modelId="{4770F21B-D503-0B45-B768-337AE75A21EC}" type="pres">
      <dgm:prSet presAssocID="{71733EC8-2230-4D8A-9703-8003944AFADC}" presName="linear" presStyleCnt="0">
        <dgm:presLayoutVars>
          <dgm:animLvl val="lvl"/>
          <dgm:resizeHandles val="exact"/>
        </dgm:presLayoutVars>
      </dgm:prSet>
      <dgm:spPr/>
    </dgm:pt>
    <dgm:pt modelId="{318CD560-A23C-3B4F-8AA8-F3D106CF31E7}" type="pres">
      <dgm:prSet presAssocID="{345681F9-0ED8-440F-AAC3-CD60CD139976}" presName="parentText" presStyleLbl="node1" presStyleIdx="0" presStyleCnt="5">
        <dgm:presLayoutVars>
          <dgm:chMax val="0"/>
          <dgm:bulletEnabled val="1"/>
        </dgm:presLayoutVars>
      </dgm:prSet>
      <dgm:spPr/>
    </dgm:pt>
    <dgm:pt modelId="{A1D0FDEB-447C-C64C-AE3B-979CD3D5BC04}" type="pres">
      <dgm:prSet presAssocID="{4DE411C7-3901-41A6-9AF8-5130378B73AB}" presName="spacer" presStyleCnt="0"/>
      <dgm:spPr/>
    </dgm:pt>
    <dgm:pt modelId="{74CEF14C-1793-0F4A-8B88-E7FCE0AF7CA2}" type="pres">
      <dgm:prSet presAssocID="{5DD66924-96D6-4E49-A694-10C763D51D3C}" presName="parentText" presStyleLbl="node1" presStyleIdx="1" presStyleCnt="5">
        <dgm:presLayoutVars>
          <dgm:chMax val="0"/>
          <dgm:bulletEnabled val="1"/>
        </dgm:presLayoutVars>
      </dgm:prSet>
      <dgm:spPr/>
    </dgm:pt>
    <dgm:pt modelId="{A6FF8F9D-F85B-414E-85CB-C06E2ED50B45}" type="pres">
      <dgm:prSet presAssocID="{9CB26DF2-61D3-4278-B9A3-533C9E79ECC8}" presName="spacer" presStyleCnt="0"/>
      <dgm:spPr/>
    </dgm:pt>
    <dgm:pt modelId="{FD0AED29-3ABE-3C48-B8B6-45B4CD3F9DAA}" type="pres">
      <dgm:prSet presAssocID="{20BFAC15-2E06-4A72-A283-005F1C39B1B3}" presName="parentText" presStyleLbl="node1" presStyleIdx="2" presStyleCnt="5">
        <dgm:presLayoutVars>
          <dgm:chMax val="0"/>
          <dgm:bulletEnabled val="1"/>
        </dgm:presLayoutVars>
      </dgm:prSet>
      <dgm:spPr/>
    </dgm:pt>
    <dgm:pt modelId="{DF361C74-4A26-7745-ABAE-7D1F845ACE33}" type="pres">
      <dgm:prSet presAssocID="{D36427E8-0EF1-4999-8D70-327A8C9CF778}" presName="spacer" presStyleCnt="0"/>
      <dgm:spPr/>
    </dgm:pt>
    <dgm:pt modelId="{165CCCE4-E579-9342-8AA3-620CC3EE4358}" type="pres">
      <dgm:prSet presAssocID="{FCDFB4CC-18C7-41F9-9E21-CFB4BF48C6D2}" presName="parentText" presStyleLbl="node1" presStyleIdx="3" presStyleCnt="5">
        <dgm:presLayoutVars>
          <dgm:chMax val="0"/>
          <dgm:bulletEnabled val="1"/>
        </dgm:presLayoutVars>
      </dgm:prSet>
      <dgm:spPr/>
    </dgm:pt>
    <dgm:pt modelId="{95079B92-C1F3-0C4E-AE8B-8F38DDC6FE35}" type="pres">
      <dgm:prSet presAssocID="{813B7616-EE4B-428D-818A-70ED88328DF1}" presName="spacer" presStyleCnt="0"/>
      <dgm:spPr/>
    </dgm:pt>
    <dgm:pt modelId="{EC62EC3D-78C7-9347-AAB0-94D388FEEAF3}" type="pres">
      <dgm:prSet presAssocID="{B14A5831-FCF5-4F7A-BA62-D0910533C6A6}" presName="parentText" presStyleLbl="node1" presStyleIdx="4" presStyleCnt="5">
        <dgm:presLayoutVars>
          <dgm:chMax val="0"/>
          <dgm:bulletEnabled val="1"/>
        </dgm:presLayoutVars>
      </dgm:prSet>
      <dgm:spPr/>
    </dgm:pt>
  </dgm:ptLst>
  <dgm:cxnLst>
    <dgm:cxn modelId="{6A5DA633-E7D8-4395-BE53-5A37DE3831E8}" srcId="{71733EC8-2230-4D8A-9703-8003944AFADC}" destId="{FCDFB4CC-18C7-41F9-9E21-CFB4BF48C6D2}" srcOrd="3" destOrd="0" parTransId="{7F90B82E-9B0D-490C-AE4A-3B168506D5F4}" sibTransId="{813B7616-EE4B-428D-818A-70ED88328DF1}"/>
    <dgm:cxn modelId="{BA3F1F49-C669-4046-A76F-BA448A6D0A49}" srcId="{71733EC8-2230-4D8A-9703-8003944AFADC}" destId="{20BFAC15-2E06-4A72-A283-005F1C39B1B3}" srcOrd="2" destOrd="0" parTransId="{7DDFCFEC-B6B3-4803-957C-63469AA45474}" sibTransId="{D36427E8-0EF1-4999-8D70-327A8C9CF778}"/>
    <dgm:cxn modelId="{7AD2C74F-5AE2-7D4D-AC70-64E63F2715E3}" type="presOf" srcId="{B14A5831-FCF5-4F7A-BA62-D0910533C6A6}" destId="{EC62EC3D-78C7-9347-AAB0-94D388FEEAF3}" srcOrd="0" destOrd="0" presId="urn:microsoft.com/office/officeart/2005/8/layout/vList2"/>
    <dgm:cxn modelId="{B63A4060-8A7F-4E57-9EE1-EB073B40CD89}" srcId="{71733EC8-2230-4D8A-9703-8003944AFADC}" destId="{5DD66924-96D6-4E49-A694-10C763D51D3C}" srcOrd="1" destOrd="0" parTransId="{6012C79C-55E1-4598-90E3-CBD311BAF791}" sibTransId="{9CB26DF2-61D3-4278-B9A3-533C9E79ECC8}"/>
    <dgm:cxn modelId="{51B4C481-CBB6-42D1-A8A9-061FB8293982}" srcId="{71733EC8-2230-4D8A-9703-8003944AFADC}" destId="{B14A5831-FCF5-4F7A-BA62-D0910533C6A6}" srcOrd="4" destOrd="0" parTransId="{54C099FD-6C21-4E23-BBE6-D52F5EE1833F}" sibTransId="{8F7B9832-3730-4FE0-B94E-51B16C5AF07B}"/>
    <dgm:cxn modelId="{97CD8F88-6BA5-4DE9-A604-50E026166537}" srcId="{71733EC8-2230-4D8A-9703-8003944AFADC}" destId="{345681F9-0ED8-440F-AAC3-CD60CD139976}" srcOrd="0" destOrd="0" parTransId="{DDB6FDF6-6625-454D-AE31-966290FC534D}" sibTransId="{4DE411C7-3901-41A6-9AF8-5130378B73AB}"/>
    <dgm:cxn modelId="{12B30DAA-F623-224F-B22B-9E663D6EA75C}" type="presOf" srcId="{20BFAC15-2E06-4A72-A283-005F1C39B1B3}" destId="{FD0AED29-3ABE-3C48-B8B6-45B4CD3F9DAA}" srcOrd="0" destOrd="0" presId="urn:microsoft.com/office/officeart/2005/8/layout/vList2"/>
    <dgm:cxn modelId="{F1E98BBC-E0CD-9E43-9239-745B4B6762B7}" type="presOf" srcId="{5DD66924-96D6-4E49-A694-10C763D51D3C}" destId="{74CEF14C-1793-0F4A-8B88-E7FCE0AF7CA2}" srcOrd="0" destOrd="0" presId="urn:microsoft.com/office/officeart/2005/8/layout/vList2"/>
    <dgm:cxn modelId="{75C270D5-0318-8241-BB7F-A4F9493AE504}" type="presOf" srcId="{71733EC8-2230-4D8A-9703-8003944AFADC}" destId="{4770F21B-D503-0B45-B768-337AE75A21EC}" srcOrd="0" destOrd="0" presId="urn:microsoft.com/office/officeart/2005/8/layout/vList2"/>
    <dgm:cxn modelId="{5957E8ED-B625-0C42-BB49-3FCAA4347846}" type="presOf" srcId="{345681F9-0ED8-440F-AAC3-CD60CD139976}" destId="{318CD560-A23C-3B4F-8AA8-F3D106CF31E7}" srcOrd="0" destOrd="0" presId="urn:microsoft.com/office/officeart/2005/8/layout/vList2"/>
    <dgm:cxn modelId="{C26884EE-9EBB-1847-82DF-6B83B630900C}" type="presOf" srcId="{FCDFB4CC-18C7-41F9-9E21-CFB4BF48C6D2}" destId="{165CCCE4-E579-9342-8AA3-620CC3EE4358}" srcOrd="0" destOrd="0" presId="urn:microsoft.com/office/officeart/2005/8/layout/vList2"/>
    <dgm:cxn modelId="{1B899C59-EBCA-884A-88E1-87B93D94B87B}" type="presParOf" srcId="{4770F21B-D503-0B45-B768-337AE75A21EC}" destId="{318CD560-A23C-3B4F-8AA8-F3D106CF31E7}" srcOrd="0" destOrd="0" presId="urn:microsoft.com/office/officeart/2005/8/layout/vList2"/>
    <dgm:cxn modelId="{2E5CEC25-0976-4844-8C8F-D78619655355}" type="presParOf" srcId="{4770F21B-D503-0B45-B768-337AE75A21EC}" destId="{A1D0FDEB-447C-C64C-AE3B-979CD3D5BC04}" srcOrd="1" destOrd="0" presId="urn:microsoft.com/office/officeart/2005/8/layout/vList2"/>
    <dgm:cxn modelId="{7E420760-9011-2B42-9277-6C3F9CCB49EC}" type="presParOf" srcId="{4770F21B-D503-0B45-B768-337AE75A21EC}" destId="{74CEF14C-1793-0F4A-8B88-E7FCE0AF7CA2}" srcOrd="2" destOrd="0" presId="urn:microsoft.com/office/officeart/2005/8/layout/vList2"/>
    <dgm:cxn modelId="{6EC088B1-0D6F-964D-B547-F0D4589CA624}" type="presParOf" srcId="{4770F21B-D503-0B45-B768-337AE75A21EC}" destId="{A6FF8F9D-F85B-414E-85CB-C06E2ED50B45}" srcOrd="3" destOrd="0" presId="urn:microsoft.com/office/officeart/2005/8/layout/vList2"/>
    <dgm:cxn modelId="{DDEA9242-2634-F44B-A117-49E773C50EB1}" type="presParOf" srcId="{4770F21B-D503-0B45-B768-337AE75A21EC}" destId="{FD0AED29-3ABE-3C48-B8B6-45B4CD3F9DAA}" srcOrd="4" destOrd="0" presId="urn:microsoft.com/office/officeart/2005/8/layout/vList2"/>
    <dgm:cxn modelId="{D6A7227C-4F38-AB44-BD52-57A15DAC4DEE}" type="presParOf" srcId="{4770F21B-D503-0B45-B768-337AE75A21EC}" destId="{DF361C74-4A26-7745-ABAE-7D1F845ACE33}" srcOrd="5" destOrd="0" presId="urn:microsoft.com/office/officeart/2005/8/layout/vList2"/>
    <dgm:cxn modelId="{3CAA056D-8DD8-1740-81B0-432533C18646}" type="presParOf" srcId="{4770F21B-D503-0B45-B768-337AE75A21EC}" destId="{165CCCE4-E579-9342-8AA3-620CC3EE4358}" srcOrd="6" destOrd="0" presId="urn:microsoft.com/office/officeart/2005/8/layout/vList2"/>
    <dgm:cxn modelId="{AF37C9DF-516C-3846-8D64-5CE22F8F0BB8}" type="presParOf" srcId="{4770F21B-D503-0B45-B768-337AE75A21EC}" destId="{95079B92-C1F3-0C4E-AE8B-8F38DDC6FE35}" srcOrd="7" destOrd="0" presId="urn:microsoft.com/office/officeart/2005/8/layout/vList2"/>
    <dgm:cxn modelId="{1C490322-5958-BE4A-A145-39E48A1E2424}" type="presParOf" srcId="{4770F21B-D503-0B45-B768-337AE75A21EC}" destId="{EC62EC3D-78C7-9347-AAB0-94D388FEEAF3}"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6D0F8FC-7046-46FF-B3C6-C0C73F2371FA}"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8B6B0FF9-796E-4786-9340-234BD4F9F2C2}">
      <dgm:prSet/>
      <dgm:spPr/>
      <dgm:t>
        <a:bodyPr/>
        <a:lstStyle/>
        <a:p>
          <a:r>
            <a:rPr lang="en-US" dirty="0"/>
            <a:t>node – a physical server or a VM, a worker machine in Kubernetes, has node components </a:t>
          </a:r>
          <a:r>
            <a:rPr lang="en-US" dirty="0" err="1"/>
            <a:t>kubelet</a:t>
          </a:r>
          <a:r>
            <a:rPr lang="en-US" dirty="0"/>
            <a:t>, </a:t>
          </a:r>
          <a:r>
            <a:rPr lang="en-US" dirty="0" err="1"/>
            <a:t>kube</a:t>
          </a:r>
          <a:r>
            <a:rPr lang="en-US" dirty="0"/>
            <a:t>-proxy, container runtime</a:t>
          </a:r>
        </a:p>
      </dgm:t>
    </dgm:pt>
    <dgm:pt modelId="{FB016D6A-3BB0-4A98-A06C-7BA4261A0997}" type="parTrans" cxnId="{6E830406-4309-474A-B3B8-2ECD3429735D}">
      <dgm:prSet/>
      <dgm:spPr/>
      <dgm:t>
        <a:bodyPr/>
        <a:lstStyle/>
        <a:p>
          <a:endParaRPr lang="en-US"/>
        </a:p>
      </dgm:t>
    </dgm:pt>
    <dgm:pt modelId="{8ED54CF8-A2A3-49F7-B8DB-92F032060871}" type="sibTrans" cxnId="{6E830406-4309-474A-B3B8-2ECD3429735D}">
      <dgm:prSet/>
      <dgm:spPr/>
      <dgm:t>
        <a:bodyPr/>
        <a:lstStyle/>
        <a:p>
          <a:endParaRPr lang="en-US"/>
        </a:p>
      </dgm:t>
    </dgm:pt>
    <dgm:pt modelId="{2DAD1539-DC5D-4C2D-A2C3-A42CBCD0824D}">
      <dgm:prSet/>
      <dgm:spPr/>
      <dgm:t>
        <a:bodyPr/>
        <a:lstStyle/>
        <a:p>
          <a:r>
            <a:rPr lang="en-US" dirty="0"/>
            <a:t>pod – smallest deployable compute unit; pods need nodes to exist</a:t>
          </a:r>
        </a:p>
      </dgm:t>
    </dgm:pt>
    <dgm:pt modelId="{10F04CA4-DE08-459F-AF33-6D235164260E}" type="parTrans" cxnId="{5114007C-38E8-48CF-AF18-70F50FD25EBB}">
      <dgm:prSet/>
      <dgm:spPr/>
      <dgm:t>
        <a:bodyPr/>
        <a:lstStyle/>
        <a:p>
          <a:endParaRPr lang="en-US"/>
        </a:p>
      </dgm:t>
    </dgm:pt>
    <dgm:pt modelId="{B901D4B1-ED19-4756-9721-2368786EFA44}" type="sibTrans" cxnId="{5114007C-38E8-48CF-AF18-70F50FD25EBB}">
      <dgm:prSet/>
      <dgm:spPr/>
      <dgm:t>
        <a:bodyPr/>
        <a:lstStyle/>
        <a:p>
          <a:endParaRPr lang="en-US"/>
        </a:p>
      </dgm:t>
    </dgm:pt>
    <dgm:pt modelId="{9F163CE0-0CF5-4D52-AB13-60BA37096F80}">
      <dgm:prSet/>
      <dgm:spPr/>
      <dgm:t>
        <a:bodyPr/>
        <a:lstStyle/>
        <a:p>
          <a:r>
            <a:rPr lang="en-US"/>
            <a:t>Each pod has a unique IP address in the Kubernetes cluster</a:t>
          </a:r>
        </a:p>
      </dgm:t>
    </dgm:pt>
    <dgm:pt modelId="{E8D3CFC7-9BEE-4521-8D84-71D8D1695F23}" type="parTrans" cxnId="{99E109BA-E7E2-49C9-AFC7-04B4B62AC6AC}">
      <dgm:prSet/>
      <dgm:spPr/>
      <dgm:t>
        <a:bodyPr/>
        <a:lstStyle/>
        <a:p>
          <a:endParaRPr lang="en-US"/>
        </a:p>
      </dgm:t>
    </dgm:pt>
    <dgm:pt modelId="{A12AF1C1-C344-4805-8F14-B3E95EF925E8}" type="sibTrans" cxnId="{99E109BA-E7E2-49C9-AFC7-04B4B62AC6AC}">
      <dgm:prSet/>
      <dgm:spPr/>
      <dgm:t>
        <a:bodyPr/>
        <a:lstStyle/>
        <a:p>
          <a:endParaRPr lang="en-US"/>
        </a:p>
      </dgm:t>
    </dgm:pt>
    <dgm:pt modelId="{9D9BCA08-2955-45C2-BD68-C04128FEBD45}">
      <dgm:prSet/>
      <dgm:spPr/>
      <dgm:t>
        <a:bodyPr/>
        <a:lstStyle/>
        <a:p>
          <a:r>
            <a:rPr lang="en-US"/>
            <a:t>Pod can have multiple containers. The containers share the same port space, as such they can communicate via localhost (understandably they cannot use the same port), and communicating with containers of the other pods has to be done in conjunction with the pod ip.</a:t>
          </a:r>
        </a:p>
      </dgm:t>
    </dgm:pt>
    <dgm:pt modelId="{7805907F-07FF-42CA-A3ED-3D764F2DE92F}" type="parTrans" cxnId="{B375A0FE-6E97-4E79-80E5-C1B5126506E5}">
      <dgm:prSet/>
      <dgm:spPr/>
      <dgm:t>
        <a:bodyPr/>
        <a:lstStyle/>
        <a:p>
          <a:endParaRPr lang="en-US"/>
        </a:p>
      </dgm:t>
    </dgm:pt>
    <dgm:pt modelId="{9BED83B8-EC0F-4D1C-9828-9AE854E6AF7C}" type="sibTrans" cxnId="{B375A0FE-6E97-4E79-80E5-C1B5126506E5}">
      <dgm:prSet/>
      <dgm:spPr/>
      <dgm:t>
        <a:bodyPr/>
        <a:lstStyle/>
        <a:p>
          <a:endParaRPr lang="en-US"/>
        </a:p>
      </dgm:t>
    </dgm:pt>
    <dgm:pt modelId="{EBE44575-A9AD-4FF5-A552-629605E25674}">
      <dgm:prSet/>
      <dgm:spPr/>
      <dgm:t>
        <a:bodyPr/>
        <a:lstStyle/>
        <a:p>
          <a:r>
            <a:rPr lang="en-US"/>
            <a:t>Containers in a pod share the same volume(enable by Kubernetes), same ip, port space, IPC namespace.</a:t>
          </a:r>
        </a:p>
      </dgm:t>
    </dgm:pt>
    <dgm:pt modelId="{9FA02F0E-D222-4D53-BF9C-70AA2B2F0793}" type="parTrans" cxnId="{5BEE3278-B186-4FF6-8DF6-03B81DACDB62}">
      <dgm:prSet/>
      <dgm:spPr/>
      <dgm:t>
        <a:bodyPr/>
        <a:lstStyle/>
        <a:p>
          <a:endParaRPr lang="en-US"/>
        </a:p>
      </dgm:t>
    </dgm:pt>
    <dgm:pt modelId="{BA73B349-42FE-44A4-A28B-BC67698BFC61}" type="sibTrans" cxnId="{5BEE3278-B186-4FF6-8DF6-03B81DACDB62}">
      <dgm:prSet/>
      <dgm:spPr/>
      <dgm:t>
        <a:bodyPr/>
        <a:lstStyle/>
        <a:p>
          <a:endParaRPr lang="en-US"/>
        </a:p>
      </dgm:t>
    </dgm:pt>
    <dgm:pt modelId="{A3403636-5F66-884F-B548-3F19110FC0B9}" type="pres">
      <dgm:prSet presAssocID="{06D0F8FC-7046-46FF-B3C6-C0C73F2371FA}" presName="linear" presStyleCnt="0">
        <dgm:presLayoutVars>
          <dgm:animLvl val="lvl"/>
          <dgm:resizeHandles val="exact"/>
        </dgm:presLayoutVars>
      </dgm:prSet>
      <dgm:spPr/>
    </dgm:pt>
    <dgm:pt modelId="{93FF30AD-D196-7549-919A-CCE196DDCC60}" type="pres">
      <dgm:prSet presAssocID="{8B6B0FF9-796E-4786-9340-234BD4F9F2C2}" presName="parentText" presStyleLbl="node1" presStyleIdx="0" presStyleCnt="2">
        <dgm:presLayoutVars>
          <dgm:chMax val="0"/>
          <dgm:bulletEnabled val="1"/>
        </dgm:presLayoutVars>
      </dgm:prSet>
      <dgm:spPr/>
    </dgm:pt>
    <dgm:pt modelId="{E8ED72C5-C66A-004E-BCAF-7ACFD20BE0B3}" type="pres">
      <dgm:prSet presAssocID="{8ED54CF8-A2A3-49F7-B8DB-92F032060871}" presName="spacer" presStyleCnt="0"/>
      <dgm:spPr/>
    </dgm:pt>
    <dgm:pt modelId="{F4A7D0A2-3EE4-6B47-96EA-CD095751CE15}" type="pres">
      <dgm:prSet presAssocID="{2DAD1539-DC5D-4C2D-A2C3-A42CBCD0824D}" presName="parentText" presStyleLbl="node1" presStyleIdx="1" presStyleCnt="2">
        <dgm:presLayoutVars>
          <dgm:chMax val="0"/>
          <dgm:bulletEnabled val="1"/>
        </dgm:presLayoutVars>
      </dgm:prSet>
      <dgm:spPr/>
    </dgm:pt>
    <dgm:pt modelId="{B0BF3138-406C-8B4F-A60A-E4F3A92AE517}" type="pres">
      <dgm:prSet presAssocID="{2DAD1539-DC5D-4C2D-A2C3-A42CBCD0824D}" presName="childText" presStyleLbl="revTx" presStyleIdx="0" presStyleCnt="1">
        <dgm:presLayoutVars>
          <dgm:bulletEnabled val="1"/>
        </dgm:presLayoutVars>
      </dgm:prSet>
      <dgm:spPr/>
    </dgm:pt>
  </dgm:ptLst>
  <dgm:cxnLst>
    <dgm:cxn modelId="{6E830406-4309-474A-B3B8-2ECD3429735D}" srcId="{06D0F8FC-7046-46FF-B3C6-C0C73F2371FA}" destId="{8B6B0FF9-796E-4786-9340-234BD4F9F2C2}" srcOrd="0" destOrd="0" parTransId="{FB016D6A-3BB0-4A98-A06C-7BA4261A0997}" sibTransId="{8ED54CF8-A2A3-49F7-B8DB-92F032060871}"/>
    <dgm:cxn modelId="{AFB65113-54B2-F444-AE07-8A1E05D3529C}" type="presOf" srcId="{06D0F8FC-7046-46FF-B3C6-C0C73F2371FA}" destId="{A3403636-5F66-884F-B548-3F19110FC0B9}" srcOrd="0" destOrd="0" presId="urn:microsoft.com/office/officeart/2005/8/layout/vList2"/>
    <dgm:cxn modelId="{4EE80029-B717-F646-855C-A82A9BED0153}" type="presOf" srcId="{2DAD1539-DC5D-4C2D-A2C3-A42CBCD0824D}" destId="{F4A7D0A2-3EE4-6B47-96EA-CD095751CE15}" srcOrd="0" destOrd="0" presId="urn:microsoft.com/office/officeart/2005/8/layout/vList2"/>
    <dgm:cxn modelId="{5B82E255-A001-F442-B52A-C89ADFBDD8B5}" type="presOf" srcId="{9F163CE0-0CF5-4D52-AB13-60BA37096F80}" destId="{B0BF3138-406C-8B4F-A60A-E4F3A92AE517}" srcOrd="0" destOrd="0" presId="urn:microsoft.com/office/officeart/2005/8/layout/vList2"/>
    <dgm:cxn modelId="{B1B3755F-8483-7D4D-8F3D-2ECF4CE22975}" type="presOf" srcId="{9D9BCA08-2955-45C2-BD68-C04128FEBD45}" destId="{B0BF3138-406C-8B4F-A60A-E4F3A92AE517}" srcOrd="0" destOrd="1" presId="urn:microsoft.com/office/officeart/2005/8/layout/vList2"/>
    <dgm:cxn modelId="{5BEE3278-B186-4FF6-8DF6-03B81DACDB62}" srcId="{2DAD1539-DC5D-4C2D-A2C3-A42CBCD0824D}" destId="{EBE44575-A9AD-4FF5-A552-629605E25674}" srcOrd="2" destOrd="0" parTransId="{9FA02F0E-D222-4D53-BF9C-70AA2B2F0793}" sibTransId="{BA73B349-42FE-44A4-A28B-BC67698BFC61}"/>
    <dgm:cxn modelId="{1626D378-0712-AE43-BDA6-B4047800087E}" type="presOf" srcId="{EBE44575-A9AD-4FF5-A552-629605E25674}" destId="{B0BF3138-406C-8B4F-A60A-E4F3A92AE517}" srcOrd="0" destOrd="2" presId="urn:microsoft.com/office/officeart/2005/8/layout/vList2"/>
    <dgm:cxn modelId="{5114007C-38E8-48CF-AF18-70F50FD25EBB}" srcId="{06D0F8FC-7046-46FF-B3C6-C0C73F2371FA}" destId="{2DAD1539-DC5D-4C2D-A2C3-A42CBCD0824D}" srcOrd="1" destOrd="0" parTransId="{10F04CA4-DE08-459F-AF33-6D235164260E}" sibTransId="{B901D4B1-ED19-4756-9721-2368786EFA44}"/>
    <dgm:cxn modelId="{C00B768F-3377-2D4B-AEA5-84B1553965C6}" type="presOf" srcId="{8B6B0FF9-796E-4786-9340-234BD4F9F2C2}" destId="{93FF30AD-D196-7549-919A-CCE196DDCC60}" srcOrd="0" destOrd="0" presId="urn:microsoft.com/office/officeart/2005/8/layout/vList2"/>
    <dgm:cxn modelId="{99E109BA-E7E2-49C9-AFC7-04B4B62AC6AC}" srcId="{2DAD1539-DC5D-4C2D-A2C3-A42CBCD0824D}" destId="{9F163CE0-0CF5-4D52-AB13-60BA37096F80}" srcOrd="0" destOrd="0" parTransId="{E8D3CFC7-9BEE-4521-8D84-71D8D1695F23}" sibTransId="{A12AF1C1-C344-4805-8F14-B3E95EF925E8}"/>
    <dgm:cxn modelId="{B375A0FE-6E97-4E79-80E5-C1B5126506E5}" srcId="{2DAD1539-DC5D-4C2D-A2C3-A42CBCD0824D}" destId="{9D9BCA08-2955-45C2-BD68-C04128FEBD45}" srcOrd="1" destOrd="0" parTransId="{7805907F-07FF-42CA-A3ED-3D764F2DE92F}" sibTransId="{9BED83B8-EC0F-4D1C-9828-9AE854E6AF7C}"/>
    <dgm:cxn modelId="{F07882CA-A8F5-2A48-9A31-C04D031E5E7C}" type="presParOf" srcId="{A3403636-5F66-884F-B548-3F19110FC0B9}" destId="{93FF30AD-D196-7549-919A-CCE196DDCC60}" srcOrd="0" destOrd="0" presId="urn:microsoft.com/office/officeart/2005/8/layout/vList2"/>
    <dgm:cxn modelId="{AFD7AC71-75E7-D048-BAF1-BAA011DA8557}" type="presParOf" srcId="{A3403636-5F66-884F-B548-3F19110FC0B9}" destId="{E8ED72C5-C66A-004E-BCAF-7ACFD20BE0B3}" srcOrd="1" destOrd="0" presId="urn:microsoft.com/office/officeart/2005/8/layout/vList2"/>
    <dgm:cxn modelId="{EB8F2F45-9EBB-7542-9359-CEFE01271BE3}" type="presParOf" srcId="{A3403636-5F66-884F-B548-3F19110FC0B9}" destId="{F4A7D0A2-3EE4-6B47-96EA-CD095751CE15}" srcOrd="2" destOrd="0" presId="urn:microsoft.com/office/officeart/2005/8/layout/vList2"/>
    <dgm:cxn modelId="{AB8327F6-752C-F440-9E65-FAB2BDE31716}" type="presParOf" srcId="{A3403636-5F66-884F-B548-3F19110FC0B9}" destId="{B0BF3138-406C-8B4F-A60A-E4F3A92AE517}"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B9136F5-3227-4F29-A60F-14ECFA191586}"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2AD168F9-56A5-4E63-956B-07E341FFCB1C}">
      <dgm:prSet/>
      <dgm:spPr/>
      <dgm:t>
        <a:bodyPr/>
        <a:lstStyle/>
        <a:p>
          <a:r>
            <a:rPr lang="en-US"/>
            <a:t>Docker Swarm</a:t>
          </a:r>
        </a:p>
      </dgm:t>
    </dgm:pt>
    <dgm:pt modelId="{4662E0D2-9063-4357-B99D-F5F1A3CC9EF0}" type="parTrans" cxnId="{1E7F593D-0ABB-42FA-B148-0B14B68DFD90}">
      <dgm:prSet/>
      <dgm:spPr/>
      <dgm:t>
        <a:bodyPr/>
        <a:lstStyle/>
        <a:p>
          <a:endParaRPr lang="en-US"/>
        </a:p>
      </dgm:t>
    </dgm:pt>
    <dgm:pt modelId="{0C4DD3E1-2B42-4A4E-8273-BE8B83F0385C}" type="sibTrans" cxnId="{1E7F593D-0ABB-42FA-B148-0B14B68DFD90}">
      <dgm:prSet/>
      <dgm:spPr/>
      <dgm:t>
        <a:bodyPr/>
        <a:lstStyle/>
        <a:p>
          <a:endParaRPr lang="en-US"/>
        </a:p>
      </dgm:t>
    </dgm:pt>
    <dgm:pt modelId="{1DAB878A-4516-40BA-A75C-8B7C67A907AE}">
      <dgm:prSet/>
      <dgm:spPr/>
      <dgm:t>
        <a:bodyPr/>
        <a:lstStyle/>
        <a:p>
          <a:r>
            <a:rPr lang="en-US"/>
            <a:t>Apache Mesos</a:t>
          </a:r>
        </a:p>
      </dgm:t>
    </dgm:pt>
    <dgm:pt modelId="{9B003B4D-C8CA-406C-BF1C-82AD61655E5C}" type="parTrans" cxnId="{EF3C3C5E-B8B3-459E-80DC-0E9E4B842001}">
      <dgm:prSet/>
      <dgm:spPr/>
      <dgm:t>
        <a:bodyPr/>
        <a:lstStyle/>
        <a:p>
          <a:endParaRPr lang="en-US"/>
        </a:p>
      </dgm:t>
    </dgm:pt>
    <dgm:pt modelId="{1BB1C01B-B735-4229-A8F3-361D4D45AE10}" type="sibTrans" cxnId="{EF3C3C5E-B8B3-459E-80DC-0E9E4B842001}">
      <dgm:prSet/>
      <dgm:spPr/>
      <dgm:t>
        <a:bodyPr/>
        <a:lstStyle/>
        <a:p>
          <a:endParaRPr lang="en-US"/>
        </a:p>
      </dgm:t>
    </dgm:pt>
    <dgm:pt modelId="{AF9D163E-6418-4246-ABE0-708018AB16D0}" type="pres">
      <dgm:prSet presAssocID="{FB9136F5-3227-4F29-A60F-14ECFA191586}" presName="diagram" presStyleCnt="0">
        <dgm:presLayoutVars>
          <dgm:dir/>
          <dgm:resizeHandles val="exact"/>
        </dgm:presLayoutVars>
      </dgm:prSet>
      <dgm:spPr/>
    </dgm:pt>
    <dgm:pt modelId="{1B29481F-9EBF-054C-8F79-083BC5DB0734}" type="pres">
      <dgm:prSet presAssocID="{2AD168F9-56A5-4E63-956B-07E341FFCB1C}" presName="node" presStyleLbl="node1" presStyleIdx="0" presStyleCnt="2">
        <dgm:presLayoutVars>
          <dgm:bulletEnabled val="1"/>
        </dgm:presLayoutVars>
      </dgm:prSet>
      <dgm:spPr/>
    </dgm:pt>
    <dgm:pt modelId="{53B4E0E2-9A2C-3D47-912F-8DDB30BA0CCA}" type="pres">
      <dgm:prSet presAssocID="{0C4DD3E1-2B42-4A4E-8273-BE8B83F0385C}" presName="sibTrans" presStyleCnt="0"/>
      <dgm:spPr/>
    </dgm:pt>
    <dgm:pt modelId="{F4EEF7CC-A8DB-C646-A06B-11D86465D63A}" type="pres">
      <dgm:prSet presAssocID="{1DAB878A-4516-40BA-A75C-8B7C67A907AE}" presName="node" presStyleLbl="node1" presStyleIdx="1" presStyleCnt="2">
        <dgm:presLayoutVars>
          <dgm:bulletEnabled val="1"/>
        </dgm:presLayoutVars>
      </dgm:prSet>
      <dgm:spPr/>
    </dgm:pt>
  </dgm:ptLst>
  <dgm:cxnLst>
    <dgm:cxn modelId="{1CEED132-0C56-5F4A-B290-0AFA939835E1}" type="presOf" srcId="{1DAB878A-4516-40BA-A75C-8B7C67A907AE}" destId="{F4EEF7CC-A8DB-C646-A06B-11D86465D63A}" srcOrd="0" destOrd="0" presId="urn:microsoft.com/office/officeart/2005/8/layout/default"/>
    <dgm:cxn modelId="{1E7F593D-0ABB-42FA-B148-0B14B68DFD90}" srcId="{FB9136F5-3227-4F29-A60F-14ECFA191586}" destId="{2AD168F9-56A5-4E63-956B-07E341FFCB1C}" srcOrd="0" destOrd="0" parTransId="{4662E0D2-9063-4357-B99D-F5F1A3CC9EF0}" sibTransId="{0C4DD3E1-2B42-4A4E-8273-BE8B83F0385C}"/>
    <dgm:cxn modelId="{7AB9A640-0066-3E49-B901-30F9A9E5FEC2}" type="presOf" srcId="{FB9136F5-3227-4F29-A60F-14ECFA191586}" destId="{AF9D163E-6418-4246-ABE0-708018AB16D0}" srcOrd="0" destOrd="0" presId="urn:microsoft.com/office/officeart/2005/8/layout/default"/>
    <dgm:cxn modelId="{EF3C3C5E-B8B3-459E-80DC-0E9E4B842001}" srcId="{FB9136F5-3227-4F29-A60F-14ECFA191586}" destId="{1DAB878A-4516-40BA-A75C-8B7C67A907AE}" srcOrd="1" destOrd="0" parTransId="{9B003B4D-C8CA-406C-BF1C-82AD61655E5C}" sibTransId="{1BB1C01B-B735-4229-A8F3-361D4D45AE10}"/>
    <dgm:cxn modelId="{9496ACDC-B67E-3F47-BC9F-B4660D84A392}" type="presOf" srcId="{2AD168F9-56A5-4E63-956B-07E341FFCB1C}" destId="{1B29481F-9EBF-054C-8F79-083BC5DB0734}" srcOrd="0" destOrd="0" presId="urn:microsoft.com/office/officeart/2005/8/layout/default"/>
    <dgm:cxn modelId="{2F6B1419-E0F0-204A-AE6B-88899A17D691}" type="presParOf" srcId="{AF9D163E-6418-4246-ABE0-708018AB16D0}" destId="{1B29481F-9EBF-054C-8F79-083BC5DB0734}" srcOrd="0" destOrd="0" presId="urn:microsoft.com/office/officeart/2005/8/layout/default"/>
    <dgm:cxn modelId="{39D2C555-205C-CD42-9188-C9345165C47C}" type="presParOf" srcId="{AF9D163E-6418-4246-ABE0-708018AB16D0}" destId="{53B4E0E2-9A2C-3D47-912F-8DDB30BA0CCA}" srcOrd="1" destOrd="0" presId="urn:microsoft.com/office/officeart/2005/8/layout/default"/>
    <dgm:cxn modelId="{A1A05C3A-45A8-B04C-B46B-60E7E4799A28}" type="presParOf" srcId="{AF9D163E-6418-4246-ABE0-708018AB16D0}" destId="{F4EEF7CC-A8DB-C646-A06B-11D86465D63A}"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A51ABE7-FF98-4B6D-A05F-D1A8F7796DC8}"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DC0F6784-B94E-4E96-9FF2-B81931243D95}">
      <dgm:prSet/>
      <dgm:spPr/>
      <dgm:t>
        <a:bodyPr/>
        <a:lstStyle/>
        <a:p>
          <a:r>
            <a:rPr lang="en-US">
              <a:hlinkClick xmlns:r="http://schemas.openxmlformats.org/officeDocument/2006/relationships" r:id="rId1"/>
            </a:rPr>
            <a:t>https://kubernetes.io/</a:t>
          </a:r>
          <a:endParaRPr lang="en-US"/>
        </a:p>
      </dgm:t>
    </dgm:pt>
    <dgm:pt modelId="{BF872B74-351B-4C8B-AAE1-A43548A1E1A7}" type="parTrans" cxnId="{DED9487E-FB4D-4063-B970-F265561C20ED}">
      <dgm:prSet/>
      <dgm:spPr/>
      <dgm:t>
        <a:bodyPr/>
        <a:lstStyle/>
        <a:p>
          <a:endParaRPr lang="en-US"/>
        </a:p>
      </dgm:t>
    </dgm:pt>
    <dgm:pt modelId="{0F5FD53F-5568-4E84-A909-CE4CCC2E442A}" type="sibTrans" cxnId="{DED9487E-FB4D-4063-B970-F265561C20ED}">
      <dgm:prSet/>
      <dgm:spPr/>
      <dgm:t>
        <a:bodyPr/>
        <a:lstStyle/>
        <a:p>
          <a:endParaRPr lang="en-US"/>
        </a:p>
      </dgm:t>
    </dgm:pt>
    <dgm:pt modelId="{89925A9B-A066-45FE-9CCA-47CBB90E204C}">
      <dgm:prSet/>
      <dgm:spPr/>
      <dgm:t>
        <a:bodyPr/>
        <a:lstStyle/>
        <a:p>
          <a:r>
            <a:rPr lang="en-US">
              <a:hlinkClick xmlns:r="http://schemas.openxmlformats.org/officeDocument/2006/relationships" r:id="rId2"/>
            </a:rPr>
            <a:t>https://medium.freecodecamp.org/learn-kubernetes-in-under-3-hours-a-detailed-guide-to-orchestrating-containers-114ff420e882</a:t>
          </a:r>
          <a:endParaRPr lang="en-US"/>
        </a:p>
      </dgm:t>
    </dgm:pt>
    <dgm:pt modelId="{2A124E8D-CECB-47E6-8B7E-B7C2EBEFAED5}" type="parTrans" cxnId="{3D6E8B8A-BCCA-4B05-8631-86B0D57AD0D9}">
      <dgm:prSet/>
      <dgm:spPr/>
      <dgm:t>
        <a:bodyPr/>
        <a:lstStyle/>
        <a:p>
          <a:endParaRPr lang="en-US"/>
        </a:p>
      </dgm:t>
    </dgm:pt>
    <dgm:pt modelId="{AB2C4E48-74EB-48B1-B2B8-D284871A9E3D}" type="sibTrans" cxnId="{3D6E8B8A-BCCA-4B05-8631-86B0D57AD0D9}">
      <dgm:prSet/>
      <dgm:spPr/>
      <dgm:t>
        <a:bodyPr/>
        <a:lstStyle/>
        <a:p>
          <a:endParaRPr lang="en-US"/>
        </a:p>
      </dgm:t>
    </dgm:pt>
    <dgm:pt modelId="{C3DB5B82-6484-4F22-86CC-3BFA010F9AD1}">
      <dgm:prSet/>
      <dgm:spPr/>
      <dgm:t>
        <a:bodyPr/>
        <a:lstStyle/>
        <a:p>
          <a:r>
            <a:rPr lang="en-US">
              <a:hlinkClick xmlns:r="http://schemas.openxmlformats.org/officeDocument/2006/relationships" r:id="rId3"/>
            </a:rPr>
            <a:t>https://en.wikipedia.org/wiki/Kubernetes</a:t>
          </a:r>
          <a:endParaRPr lang="en-US"/>
        </a:p>
      </dgm:t>
    </dgm:pt>
    <dgm:pt modelId="{D8C2D498-6979-4882-B5CE-9775C5D31595}" type="parTrans" cxnId="{19CE4C36-2A38-4401-8223-E92D96EF6E7E}">
      <dgm:prSet/>
      <dgm:spPr/>
      <dgm:t>
        <a:bodyPr/>
        <a:lstStyle/>
        <a:p>
          <a:endParaRPr lang="en-US"/>
        </a:p>
      </dgm:t>
    </dgm:pt>
    <dgm:pt modelId="{A48F8274-A307-4F8E-948B-7E05151C628A}" type="sibTrans" cxnId="{19CE4C36-2A38-4401-8223-E92D96EF6E7E}">
      <dgm:prSet/>
      <dgm:spPr/>
      <dgm:t>
        <a:bodyPr/>
        <a:lstStyle/>
        <a:p>
          <a:endParaRPr lang="en-US"/>
        </a:p>
      </dgm:t>
    </dgm:pt>
    <dgm:pt modelId="{4B619867-4D6D-4572-A76A-BF213DF29D25}">
      <dgm:prSet/>
      <dgm:spPr/>
      <dgm:t>
        <a:bodyPr/>
        <a:lstStyle/>
        <a:p>
          <a:r>
            <a:rPr lang="en-US" dirty="0">
              <a:hlinkClick xmlns:r="http://schemas.openxmlformats.org/officeDocument/2006/relationships" r:id="rId4"/>
            </a:rPr>
            <a:t>https://en.wikipedia.org/wiki/Linux_Foundation#Cloud_Native_Computing_Foundation</a:t>
          </a:r>
          <a:endParaRPr lang="en-US" dirty="0"/>
        </a:p>
      </dgm:t>
    </dgm:pt>
    <dgm:pt modelId="{57A1918F-4CF1-42DE-BC18-010413EC3E1D}" type="parTrans" cxnId="{84D28EC1-2CD3-4B95-88F7-A5E4E2052132}">
      <dgm:prSet/>
      <dgm:spPr/>
      <dgm:t>
        <a:bodyPr/>
        <a:lstStyle/>
        <a:p>
          <a:endParaRPr lang="en-US"/>
        </a:p>
      </dgm:t>
    </dgm:pt>
    <dgm:pt modelId="{69E5E711-2356-42A0-AFD3-F57AC1E3F1F1}" type="sibTrans" cxnId="{84D28EC1-2CD3-4B95-88F7-A5E4E2052132}">
      <dgm:prSet/>
      <dgm:spPr/>
      <dgm:t>
        <a:bodyPr/>
        <a:lstStyle/>
        <a:p>
          <a:endParaRPr lang="en-US"/>
        </a:p>
      </dgm:t>
    </dgm:pt>
    <dgm:pt modelId="{A0897953-8DDD-4141-A875-60F72EBEC0A5}">
      <dgm:prSet/>
      <dgm:spPr/>
      <dgm:t>
        <a:bodyPr/>
        <a:lstStyle/>
        <a:p>
          <a:r>
            <a:rPr lang="en-US" dirty="0"/>
            <a:t>https://</a:t>
          </a:r>
          <a:r>
            <a:rPr lang="en-US" dirty="0" err="1"/>
            <a:t>en.wikipedia.org</a:t>
          </a:r>
          <a:r>
            <a:rPr lang="en-US" dirty="0"/>
            <a:t>/wiki/LXC</a:t>
          </a:r>
        </a:p>
      </dgm:t>
    </dgm:pt>
    <dgm:pt modelId="{0ABC985C-A749-44A4-9EBF-3EB13C850025}" type="parTrans" cxnId="{FAC3F83A-56B1-47B8-AE3E-7D5A1D9CE114}">
      <dgm:prSet/>
      <dgm:spPr/>
      <dgm:t>
        <a:bodyPr/>
        <a:lstStyle/>
        <a:p>
          <a:endParaRPr lang="en-US"/>
        </a:p>
      </dgm:t>
    </dgm:pt>
    <dgm:pt modelId="{75B20CA3-84F2-4745-B7D7-10E69D895E3F}" type="sibTrans" cxnId="{FAC3F83A-56B1-47B8-AE3E-7D5A1D9CE114}">
      <dgm:prSet/>
      <dgm:spPr/>
      <dgm:t>
        <a:bodyPr/>
        <a:lstStyle/>
        <a:p>
          <a:endParaRPr lang="en-US"/>
        </a:p>
      </dgm:t>
    </dgm:pt>
    <dgm:pt modelId="{AE431ABE-CCA9-544B-B12F-0F9437FDF495}">
      <dgm:prSet/>
      <dgm:spPr/>
      <dgm:t>
        <a:bodyPr/>
        <a:lstStyle/>
        <a:p>
          <a:r>
            <a:rPr lang="en-US" dirty="0"/>
            <a:t>https://</a:t>
          </a:r>
          <a:r>
            <a:rPr lang="en-US" dirty="0" err="1"/>
            <a:t>ai.google</a:t>
          </a:r>
          <a:r>
            <a:rPr lang="en-US" dirty="0"/>
            <a:t>/research/pubs/pub43438</a:t>
          </a:r>
        </a:p>
      </dgm:t>
    </dgm:pt>
    <dgm:pt modelId="{7D1AA77F-D930-C840-891D-529AA6EDD8BD}" type="parTrans" cxnId="{5B74D6A1-1A20-0B46-864B-57B65E801BC0}">
      <dgm:prSet/>
      <dgm:spPr/>
      <dgm:t>
        <a:bodyPr/>
        <a:lstStyle/>
        <a:p>
          <a:endParaRPr lang="en-US"/>
        </a:p>
      </dgm:t>
    </dgm:pt>
    <dgm:pt modelId="{6635B51F-BB75-F545-9829-C87773822AAF}" type="sibTrans" cxnId="{5B74D6A1-1A20-0B46-864B-57B65E801BC0}">
      <dgm:prSet/>
      <dgm:spPr/>
      <dgm:t>
        <a:bodyPr/>
        <a:lstStyle/>
        <a:p>
          <a:endParaRPr lang="en-US"/>
        </a:p>
      </dgm:t>
    </dgm:pt>
    <dgm:pt modelId="{030A7C53-9E4D-7646-902F-51BC649B7BC4}">
      <dgm:prSet/>
      <dgm:spPr/>
      <dgm:t>
        <a:bodyPr/>
        <a:lstStyle/>
        <a:p>
          <a:r>
            <a:rPr lang="en-US" dirty="0"/>
            <a:t>https://</a:t>
          </a:r>
          <a:r>
            <a:rPr lang="en-US" dirty="0" err="1"/>
            <a:t>en.wikipedia.org</a:t>
          </a:r>
          <a:r>
            <a:rPr lang="en-US" dirty="0"/>
            <a:t>/wiki/Orchestration_(computing)</a:t>
          </a:r>
        </a:p>
      </dgm:t>
    </dgm:pt>
    <dgm:pt modelId="{651B02F5-1294-1042-B07D-7B4C1BD8C899}" type="parTrans" cxnId="{2A15740B-1188-C04C-891C-F895A354515C}">
      <dgm:prSet/>
      <dgm:spPr/>
      <dgm:t>
        <a:bodyPr/>
        <a:lstStyle/>
        <a:p>
          <a:endParaRPr lang="en-US"/>
        </a:p>
      </dgm:t>
    </dgm:pt>
    <dgm:pt modelId="{E8F11F86-6E11-3747-B11F-64DD68172E99}" type="sibTrans" cxnId="{2A15740B-1188-C04C-891C-F895A354515C}">
      <dgm:prSet/>
      <dgm:spPr/>
      <dgm:t>
        <a:bodyPr/>
        <a:lstStyle/>
        <a:p>
          <a:endParaRPr lang="en-US"/>
        </a:p>
      </dgm:t>
    </dgm:pt>
    <dgm:pt modelId="{AE8AD984-D9CE-BC47-9649-DFE274EB520F}">
      <dgm:prSet/>
      <dgm:spPr/>
      <dgm:t>
        <a:bodyPr/>
        <a:lstStyle/>
        <a:p>
          <a:r>
            <a:rPr lang="en-US" dirty="0"/>
            <a:t>https://</a:t>
          </a:r>
          <a:r>
            <a:rPr lang="en-US" dirty="0" err="1"/>
            <a:t>queue.acm.org</a:t>
          </a:r>
          <a:r>
            <a:rPr lang="en-US" dirty="0"/>
            <a:t>/</a:t>
          </a:r>
          <a:r>
            <a:rPr lang="en-US" dirty="0" err="1"/>
            <a:t>detail.cfm?id</a:t>
          </a:r>
          <a:r>
            <a:rPr lang="en-US" dirty="0"/>
            <a:t>=2898444</a:t>
          </a:r>
        </a:p>
      </dgm:t>
    </dgm:pt>
    <dgm:pt modelId="{08D40666-D6CD-C846-850D-978DB43C7D80}" type="parTrans" cxnId="{60AFD5CE-FBF5-6B46-93A5-AF59781757AE}">
      <dgm:prSet/>
      <dgm:spPr/>
      <dgm:t>
        <a:bodyPr/>
        <a:lstStyle/>
        <a:p>
          <a:endParaRPr lang="en-US"/>
        </a:p>
      </dgm:t>
    </dgm:pt>
    <dgm:pt modelId="{652EF9FB-13F0-104F-B744-4EE8FF0F0BD1}" type="sibTrans" cxnId="{60AFD5CE-FBF5-6B46-93A5-AF59781757AE}">
      <dgm:prSet/>
      <dgm:spPr/>
    </dgm:pt>
    <dgm:pt modelId="{B90B5E29-17C6-144B-82A5-6A7CD10CDEE8}" type="pres">
      <dgm:prSet presAssocID="{0A51ABE7-FF98-4B6D-A05F-D1A8F7796DC8}" presName="vert0" presStyleCnt="0">
        <dgm:presLayoutVars>
          <dgm:dir/>
          <dgm:animOne val="branch"/>
          <dgm:animLvl val="lvl"/>
        </dgm:presLayoutVars>
      </dgm:prSet>
      <dgm:spPr/>
    </dgm:pt>
    <dgm:pt modelId="{A476A5AB-7188-8A43-B75F-7395860F6B1B}" type="pres">
      <dgm:prSet presAssocID="{DC0F6784-B94E-4E96-9FF2-B81931243D95}" presName="thickLine" presStyleLbl="alignNode1" presStyleIdx="0" presStyleCnt="8"/>
      <dgm:spPr/>
    </dgm:pt>
    <dgm:pt modelId="{3A40E3BF-1448-4C4F-8F57-A9F234FECD13}" type="pres">
      <dgm:prSet presAssocID="{DC0F6784-B94E-4E96-9FF2-B81931243D95}" presName="horz1" presStyleCnt="0"/>
      <dgm:spPr/>
    </dgm:pt>
    <dgm:pt modelId="{C783AFAE-A616-ED43-B290-0559EADFCCC9}" type="pres">
      <dgm:prSet presAssocID="{DC0F6784-B94E-4E96-9FF2-B81931243D95}" presName="tx1" presStyleLbl="revTx" presStyleIdx="0" presStyleCnt="8"/>
      <dgm:spPr/>
    </dgm:pt>
    <dgm:pt modelId="{3B09DB37-6790-674C-AF4E-5306DDCE3E6B}" type="pres">
      <dgm:prSet presAssocID="{DC0F6784-B94E-4E96-9FF2-B81931243D95}" presName="vert1" presStyleCnt="0"/>
      <dgm:spPr/>
    </dgm:pt>
    <dgm:pt modelId="{DA865E93-E561-6743-AF4F-F740B7F934F0}" type="pres">
      <dgm:prSet presAssocID="{89925A9B-A066-45FE-9CCA-47CBB90E204C}" presName="thickLine" presStyleLbl="alignNode1" presStyleIdx="1" presStyleCnt="8"/>
      <dgm:spPr/>
    </dgm:pt>
    <dgm:pt modelId="{FDBF229B-E366-1548-90CE-DAAD19310AE8}" type="pres">
      <dgm:prSet presAssocID="{89925A9B-A066-45FE-9CCA-47CBB90E204C}" presName="horz1" presStyleCnt="0"/>
      <dgm:spPr/>
    </dgm:pt>
    <dgm:pt modelId="{D23AC303-68AB-8E46-80BE-9C7B84058089}" type="pres">
      <dgm:prSet presAssocID="{89925A9B-A066-45FE-9CCA-47CBB90E204C}" presName="tx1" presStyleLbl="revTx" presStyleIdx="1" presStyleCnt="8"/>
      <dgm:spPr/>
    </dgm:pt>
    <dgm:pt modelId="{D431E4C6-56FD-8043-99B7-68DC05EAA80E}" type="pres">
      <dgm:prSet presAssocID="{89925A9B-A066-45FE-9CCA-47CBB90E204C}" presName="vert1" presStyleCnt="0"/>
      <dgm:spPr/>
    </dgm:pt>
    <dgm:pt modelId="{0DE35E61-A816-844D-A674-50D446F2D733}" type="pres">
      <dgm:prSet presAssocID="{C3DB5B82-6484-4F22-86CC-3BFA010F9AD1}" presName="thickLine" presStyleLbl="alignNode1" presStyleIdx="2" presStyleCnt="8"/>
      <dgm:spPr/>
    </dgm:pt>
    <dgm:pt modelId="{50C1CFA4-21DF-6841-AB65-DC56C882C749}" type="pres">
      <dgm:prSet presAssocID="{C3DB5B82-6484-4F22-86CC-3BFA010F9AD1}" presName="horz1" presStyleCnt="0"/>
      <dgm:spPr/>
    </dgm:pt>
    <dgm:pt modelId="{3714A1BD-0C9A-ED48-99F8-69A0EC24B31F}" type="pres">
      <dgm:prSet presAssocID="{C3DB5B82-6484-4F22-86CC-3BFA010F9AD1}" presName="tx1" presStyleLbl="revTx" presStyleIdx="2" presStyleCnt="8"/>
      <dgm:spPr/>
    </dgm:pt>
    <dgm:pt modelId="{63A5D773-562D-B54C-B297-1F8B0D0D7A7D}" type="pres">
      <dgm:prSet presAssocID="{C3DB5B82-6484-4F22-86CC-3BFA010F9AD1}" presName="vert1" presStyleCnt="0"/>
      <dgm:spPr/>
    </dgm:pt>
    <dgm:pt modelId="{6D4A8C47-A7F9-3446-8EAA-FC2C8FFED580}" type="pres">
      <dgm:prSet presAssocID="{4B619867-4D6D-4572-A76A-BF213DF29D25}" presName="thickLine" presStyleLbl="alignNode1" presStyleIdx="3" presStyleCnt="8"/>
      <dgm:spPr/>
    </dgm:pt>
    <dgm:pt modelId="{CB97CE4E-6ED2-1C4C-BE59-56EE09110879}" type="pres">
      <dgm:prSet presAssocID="{4B619867-4D6D-4572-A76A-BF213DF29D25}" presName="horz1" presStyleCnt="0"/>
      <dgm:spPr/>
    </dgm:pt>
    <dgm:pt modelId="{CCA288FE-7A6E-5A43-8FF6-09E5B486246C}" type="pres">
      <dgm:prSet presAssocID="{4B619867-4D6D-4572-A76A-BF213DF29D25}" presName="tx1" presStyleLbl="revTx" presStyleIdx="3" presStyleCnt="8"/>
      <dgm:spPr/>
    </dgm:pt>
    <dgm:pt modelId="{86CD7B5B-B041-6B4B-81B7-202B15859FB6}" type="pres">
      <dgm:prSet presAssocID="{4B619867-4D6D-4572-A76A-BF213DF29D25}" presName="vert1" presStyleCnt="0"/>
      <dgm:spPr/>
    </dgm:pt>
    <dgm:pt modelId="{1885F8F3-DEBB-A741-8C82-CEB6FB7A952D}" type="pres">
      <dgm:prSet presAssocID="{A0897953-8DDD-4141-A875-60F72EBEC0A5}" presName="thickLine" presStyleLbl="alignNode1" presStyleIdx="4" presStyleCnt="8"/>
      <dgm:spPr/>
    </dgm:pt>
    <dgm:pt modelId="{37784D97-3B2E-8349-B7FF-2F0785C4B821}" type="pres">
      <dgm:prSet presAssocID="{A0897953-8DDD-4141-A875-60F72EBEC0A5}" presName="horz1" presStyleCnt="0"/>
      <dgm:spPr/>
    </dgm:pt>
    <dgm:pt modelId="{98EDF91D-34B0-6F4D-AED9-02D37CCDC734}" type="pres">
      <dgm:prSet presAssocID="{A0897953-8DDD-4141-A875-60F72EBEC0A5}" presName="tx1" presStyleLbl="revTx" presStyleIdx="4" presStyleCnt="8"/>
      <dgm:spPr/>
    </dgm:pt>
    <dgm:pt modelId="{09DD319A-D098-8049-B790-7BF1F0829E3E}" type="pres">
      <dgm:prSet presAssocID="{A0897953-8DDD-4141-A875-60F72EBEC0A5}" presName="vert1" presStyleCnt="0"/>
      <dgm:spPr/>
    </dgm:pt>
    <dgm:pt modelId="{1037452D-65FB-BB4B-A9DC-61C1C776F597}" type="pres">
      <dgm:prSet presAssocID="{AE431ABE-CCA9-544B-B12F-0F9437FDF495}" presName="thickLine" presStyleLbl="alignNode1" presStyleIdx="5" presStyleCnt="8"/>
      <dgm:spPr/>
    </dgm:pt>
    <dgm:pt modelId="{BDF9DBF6-269F-6F40-9050-7FA9A7C2AC9B}" type="pres">
      <dgm:prSet presAssocID="{AE431ABE-CCA9-544B-B12F-0F9437FDF495}" presName="horz1" presStyleCnt="0"/>
      <dgm:spPr/>
    </dgm:pt>
    <dgm:pt modelId="{21CB88EC-795B-1F48-B0E2-63BABB38F296}" type="pres">
      <dgm:prSet presAssocID="{AE431ABE-CCA9-544B-B12F-0F9437FDF495}" presName="tx1" presStyleLbl="revTx" presStyleIdx="5" presStyleCnt="8"/>
      <dgm:spPr/>
    </dgm:pt>
    <dgm:pt modelId="{1DCA6205-5971-874F-B35F-B48E7AFBA9D5}" type="pres">
      <dgm:prSet presAssocID="{AE431ABE-CCA9-544B-B12F-0F9437FDF495}" presName="vert1" presStyleCnt="0"/>
      <dgm:spPr/>
    </dgm:pt>
    <dgm:pt modelId="{B6525670-D25C-BA46-9CB5-49541CB37401}" type="pres">
      <dgm:prSet presAssocID="{030A7C53-9E4D-7646-902F-51BC649B7BC4}" presName="thickLine" presStyleLbl="alignNode1" presStyleIdx="6" presStyleCnt="8"/>
      <dgm:spPr/>
    </dgm:pt>
    <dgm:pt modelId="{E3BB06F0-89FC-5842-BCB2-F02F293E3FB2}" type="pres">
      <dgm:prSet presAssocID="{030A7C53-9E4D-7646-902F-51BC649B7BC4}" presName="horz1" presStyleCnt="0"/>
      <dgm:spPr/>
    </dgm:pt>
    <dgm:pt modelId="{D6FBE597-9C81-094C-8BDF-72AB269EC599}" type="pres">
      <dgm:prSet presAssocID="{030A7C53-9E4D-7646-902F-51BC649B7BC4}" presName="tx1" presStyleLbl="revTx" presStyleIdx="6" presStyleCnt="8"/>
      <dgm:spPr/>
    </dgm:pt>
    <dgm:pt modelId="{6A8E298E-B277-5642-98BA-5FB38BE1B315}" type="pres">
      <dgm:prSet presAssocID="{030A7C53-9E4D-7646-902F-51BC649B7BC4}" presName="vert1" presStyleCnt="0"/>
      <dgm:spPr/>
    </dgm:pt>
    <dgm:pt modelId="{532C57A8-2826-0344-AD1D-05D524B29EAE}" type="pres">
      <dgm:prSet presAssocID="{AE8AD984-D9CE-BC47-9649-DFE274EB520F}" presName="thickLine" presStyleLbl="alignNode1" presStyleIdx="7" presStyleCnt="8"/>
      <dgm:spPr/>
    </dgm:pt>
    <dgm:pt modelId="{65946C0F-FEF0-8440-8B7C-B1CBC5CA400E}" type="pres">
      <dgm:prSet presAssocID="{AE8AD984-D9CE-BC47-9649-DFE274EB520F}" presName="horz1" presStyleCnt="0"/>
      <dgm:spPr/>
    </dgm:pt>
    <dgm:pt modelId="{BA231671-E37B-924E-BF64-980C50F7E312}" type="pres">
      <dgm:prSet presAssocID="{AE8AD984-D9CE-BC47-9649-DFE274EB520F}" presName="tx1" presStyleLbl="revTx" presStyleIdx="7" presStyleCnt="8"/>
      <dgm:spPr/>
    </dgm:pt>
    <dgm:pt modelId="{60CAD519-7A95-234D-840F-D4F219F71F68}" type="pres">
      <dgm:prSet presAssocID="{AE8AD984-D9CE-BC47-9649-DFE274EB520F}" presName="vert1" presStyleCnt="0"/>
      <dgm:spPr/>
    </dgm:pt>
  </dgm:ptLst>
  <dgm:cxnLst>
    <dgm:cxn modelId="{2A15740B-1188-C04C-891C-F895A354515C}" srcId="{0A51ABE7-FF98-4B6D-A05F-D1A8F7796DC8}" destId="{030A7C53-9E4D-7646-902F-51BC649B7BC4}" srcOrd="6" destOrd="0" parTransId="{651B02F5-1294-1042-B07D-7B4C1BD8C899}" sibTransId="{E8F11F86-6E11-3747-B11F-64DD68172E99}"/>
    <dgm:cxn modelId="{610BAD1B-80A2-9F4B-A658-360932CF69E1}" type="presOf" srcId="{030A7C53-9E4D-7646-902F-51BC649B7BC4}" destId="{D6FBE597-9C81-094C-8BDF-72AB269EC599}" srcOrd="0" destOrd="0" presId="urn:microsoft.com/office/officeart/2008/layout/LinedList"/>
    <dgm:cxn modelId="{8243C91B-C8D5-4A4F-A381-36F7B3C8EFC3}" type="presOf" srcId="{4B619867-4D6D-4572-A76A-BF213DF29D25}" destId="{CCA288FE-7A6E-5A43-8FF6-09E5B486246C}" srcOrd="0" destOrd="0" presId="urn:microsoft.com/office/officeart/2008/layout/LinedList"/>
    <dgm:cxn modelId="{8A162427-7962-BE41-BA79-E70C9D87EEA2}" type="presOf" srcId="{A0897953-8DDD-4141-A875-60F72EBEC0A5}" destId="{98EDF91D-34B0-6F4D-AED9-02D37CCDC734}" srcOrd="0" destOrd="0" presId="urn:microsoft.com/office/officeart/2008/layout/LinedList"/>
    <dgm:cxn modelId="{CB7E8D30-E244-B24F-8C31-1AFD6271175E}" type="presOf" srcId="{DC0F6784-B94E-4E96-9FF2-B81931243D95}" destId="{C783AFAE-A616-ED43-B290-0559EADFCCC9}" srcOrd="0" destOrd="0" presId="urn:microsoft.com/office/officeart/2008/layout/LinedList"/>
    <dgm:cxn modelId="{19CE4C36-2A38-4401-8223-E92D96EF6E7E}" srcId="{0A51ABE7-FF98-4B6D-A05F-D1A8F7796DC8}" destId="{C3DB5B82-6484-4F22-86CC-3BFA010F9AD1}" srcOrd="2" destOrd="0" parTransId="{D8C2D498-6979-4882-B5CE-9775C5D31595}" sibTransId="{A48F8274-A307-4F8E-948B-7E05151C628A}"/>
    <dgm:cxn modelId="{FAC3F83A-56B1-47B8-AE3E-7D5A1D9CE114}" srcId="{0A51ABE7-FF98-4B6D-A05F-D1A8F7796DC8}" destId="{A0897953-8DDD-4141-A875-60F72EBEC0A5}" srcOrd="4" destOrd="0" parTransId="{0ABC985C-A749-44A4-9EBF-3EB13C850025}" sibTransId="{75B20CA3-84F2-4745-B7D7-10E69D895E3F}"/>
    <dgm:cxn modelId="{621CE355-5D58-694A-8ECA-E27ABAD5AF5E}" type="presOf" srcId="{AE8AD984-D9CE-BC47-9649-DFE274EB520F}" destId="{BA231671-E37B-924E-BF64-980C50F7E312}" srcOrd="0" destOrd="0" presId="urn:microsoft.com/office/officeart/2008/layout/LinedList"/>
    <dgm:cxn modelId="{1C6A7A63-2738-5848-9C67-87257F54D92B}" type="presOf" srcId="{89925A9B-A066-45FE-9CCA-47CBB90E204C}" destId="{D23AC303-68AB-8E46-80BE-9C7B84058089}" srcOrd="0" destOrd="0" presId="urn:microsoft.com/office/officeart/2008/layout/LinedList"/>
    <dgm:cxn modelId="{DED9487E-FB4D-4063-B970-F265561C20ED}" srcId="{0A51ABE7-FF98-4B6D-A05F-D1A8F7796DC8}" destId="{DC0F6784-B94E-4E96-9FF2-B81931243D95}" srcOrd="0" destOrd="0" parTransId="{BF872B74-351B-4C8B-AAE1-A43548A1E1A7}" sibTransId="{0F5FD53F-5568-4E84-A909-CE4CCC2E442A}"/>
    <dgm:cxn modelId="{A92A048A-1589-A24B-887D-9D71CEDE5BCE}" type="presOf" srcId="{0A51ABE7-FF98-4B6D-A05F-D1A8F7796DC8}" destId="{B90B5E29-17C6-144B-82A5-6A7CD10CDEE8}" srcOrd="0" destOrd="0" presId="urn:microsoft.com/office/officeart/2008/layout/LinedList"/>
    <dgm:cxn modelId="{3D6E8B8A-BCCA-4B05-8631-86B0D57AD0D9}" srcId="{0A51ABE7-FF98-4B6D-A05F-D1A8F7796DC8}" destId="{89925A9B-A066-45FE-9CCA-47CBB90E204C}" srcOrd="1" destOrd="0" parTransId="{2A124E8D-CECB-47E6-8B7E-B7C2EBEFAED5}" sibTransId="{AB2C4E48-74EB-48B1-B2B8-D284871A9E3D}"/>
    <dgm:cxn modelId="{5B74D6A1-1A20-0B46-864B-57B65E801BC0}" srcId="{0A51ABE7-FF98-4B6D-A05F-D1A8F7796DC8}" destId="{AE431ABE-CCA9-544B-B12F-0F9437FDF495}" srcOrd="5" destOrd="0" parTransId="{7D1AA77F-D930-C840-891D-529AA6EDD8BD}" sibTransId="{6635B51F-BB75-F545-9829-C87773822AAF}"/>
    <dgm:cxn modelId="{84D28EC1-2CD3-4B95-88F7-A5E4E2052132}" srcId="{0A51ABE7-FF98-4B6D-A05F-D1A8F7796DC8}" destId="{4B619867-4D6D-4572-A76A-BF213DF29D25}" srcOrd="3" destOrd="0" parTransId="{57A1918F-4CF1-42DE-BC18-010413EC3E1D}" sibTransId="{69E5E711-2356-42A0-AFD3-F57AC1E3F1F1}"/>
    <dgm:cxn modelId="{60AFD5CE-FBF5-6B46-93A5-AF59781757AE}" srcId="{0A51ABE7-FF98-4B6D-A05F-D1A8F7796DC8}" destId="{AE8AD984-D9CE-BC47-9649-DFE274EB520F}" srcOrd="7" destOrd="0" parTransId="{08D40666-D6CD-C846-850D-978DB43C7D80}" sibTransId="{652EF9FB-13F0-104F-B744-4EE8FF0F0BD1}"/>
    <dgm:cxn modelId="{8026AEFC-819C-324A-87A0-1E5E659B8EB5}" type="presOf" srcId="{AE431ABE-CCA9-544B-B12F-0F9437FDF495}" destId="{21CB88EC-795B-1F48-B0E2-63BABB38F296}" srcOrd="0" destOrd="0" presId="urn:microsoft.com/office/officeart/2008/layout/LinedList"/>
    <dgm:cxn modelId="{9E7B47FE-B1AA-AA41-9FE1-C481A10DF627}" type="presOf" srcId="{C3DB5B82-6484-4F22-86CC-3BFA010F9AD1}" destId="{3714A1BD-0C9A-ED48-99F8-69A0EC24B31F}" srcOrd="0" destOrd="0" presId="urn:microsoft.com/office/officeart/2008/layout/LinedList"/>
    <dgm:cxn modelId="{4BEA5CF6-12C8-1F4C-B474-12EE3A287BBD}" type="presParOf" srcId="{B90B5E29-17C6-144B-82A5-6A7CD10CDEE8}" destId="{A476A5AB-7188-8A43-B75F-7395860F6B1B}" srcOrd="0" destOrd="0" presId="urn:microsoft.com/office/officeart/2008/layout/LinedList"/>
    <dgm:cxn modelId="{6D5916CD-6A54-BF43-8870-BA1DD5AD6853}" type="presParOf" srcId="{B90B5E29-17C6-144B-82A5-6A7CD10CDEE8}" destId="{3A40E3BF-1448-4C4F-8F57-A9F234FECD13}" srcOrd="1" destOrd="0" presId="urn:microsoft.com/office/officeart/2008/layout/LinedList"/>
    <dgm:cxn modelId="{D204BD91-64F5-9A45-8894-B9BEE82E5112}" type="presParOf" srcId="{3A40E3BF-1448-4C4F-8F57-A9F234FECD13}" destId="{C783AFAE-A616-ED43-B290-0559EADFCCC9}" srcOrd="0" destOrd="0" presId="urn:microsoft.com/office/officeart/2008/layout/LinedList"/>
    <dgm:cxn modelId="{0451CE16-C0B2-584E-9BB3-E6451C665C0D}" type="presParOf" srcId="{3A40E3BF-1448-4C4F-8F57-A9F234FECD13}" destId="{3B09DB37-6790-674C-AF4E-5306DDCE3E6B}" srcOrd="1" destOrd="0" presId="urn:microsoft.com/office/officeart/2008/layout/LinedList"/>
    <dgm:cxn modelId="{F113B2FD-A909-314D-A1A9-59E920DFD71E}" type="presParOf" srcId="{B90B5E29-17C6-144B-82A5-6A7CD10CDEE8}" destId="{DA865E93-E561-6743-AF4F-F740B7F934F0}" srcOrd="2" destOrd="0" presId="urn:microsoft.com/office/officeart/2008/layout/LinedList"/>
    <dgm:cxn modelId="{941E1AB1-2DFA-0A46-9ED0-E2117372C7D1}" type="presParOf" srcId="{B90B5E29-17C6-144B-82A5-6A7CD10CDEE8}" destId="{FDBF229B-E366-1548-90CE-DAAD19310AE8}" srcOrd="3" destOrd="0" presId="urn:microsoft.com/office/officeart/2008/layout/LinedList"/>
    <dgm:cxn modelId="{D6F0F346-37FF-F948-831D-EEEB4DDC1F23}" type="presParOf" srcId="{FDBF229B-E366-1548-90CE-DAAD19310AE8}" destId="{D23AC303-68AB-8E46-80BE-9C7B84058089}" srcOrd="0" destOrd="0" presId="urn:microsoft.com/office/officeart/2008/layout/LinedList"/>
    <dgm:cxn modelId="{12038797-88D8-574F-BE75-9D5B62E5554E}" type="presParOf" srcId="{FDBF229B-E366-1548-90CE-DAAD19310AE8}" destId="{D431E4C6-56FD-8043-99B7-68DC05EAA80E}" srcOrd="1" destOrd="0" presId="urn:microsoft.com/office/officeart/2008/layout/LinedList"/>
    <dgm:cxn modelId="{D65521C7-4E14-0A47-B6D3-D55BCCA6CD2D}" type="presParOf" srcId="{B90B5E29-17C6-144B-82A5-6A7CD10CDEE8}" destId="{0DE35E61-A816-844D-A674-50D446F2D733}" srcOrd="4" destOrd="0" presId="urn:microsoft.com/office/officeart/2008/layout/LinedList"/>
    <dgm:cxn modelId="{BB9A0616-387E-0345-A00D-99CE995A925E}" type="presParOf" srcId="{B90B5E29-17C6-144B-82A5-6A7CD10CDEE8}" destId="{50C1CFA4-21DF-6841-AB65-DC56C882C749}" srcOrd="5" destOrd="0" presId="urn:microsoft.com/office/officeart/2008/layout/LinedList"/>
    <dgm:cxn modelId="{04A5412C-745D-244F-BAEA-FA027BD61180}" type="presParOf" srcId="{50C1CFA4-21DF-6841-AB65-DC56C882C749}" destId="{3714A1BD-0C9A-ED48-99F8-69A0EC24B31F}" srcOrd="0" destOrd="0" presId="urn:microsoft.com/office/officeart/2008/layout/LinedList"/>
    <dgm:cxn modelId="{66FC22F9-CEBB-3A4E-923B-5619B7C64833}" type="presParOf" srcId="{50C1CFA4-21DF-6841-AB65-DC56C882C749}" destId="{63A5D773-562D-B54C-B297-1F8B0D0D7A7D}" srcOrd="1" destOrd="0" presId="urn:microsoft.com/office/officeart/2008/layout/LinedList"/>
    <dgm:cxn modelId="{32739315-A855-FB46-A44F-B28F25D0192E}" type="presParOf" srcId="{B90B5E29-17C6-144B-82A5-6A7CD10CDEE8}" destId="{6D4A8C47-A7F9-3446-8EAA-FC2C8FFED580}" srcOrd="6" destOrd="0" presId="urn:microsoft.com/office/officeart/2008/layout/LinedList"/>
    <dgm:cxn modelId="{606B854A-6CED-734F-A4A5-0AB7CB45F8E3}" type="presParOf" srcId="{B90B5E29-17C6-144B-82A5-6A7CD10CDEE8}" destId="{CB97CE4E-6ED2-1C4C-BE59-56EE09110879}" srcOrd="7" destOrd="0" presId="urn:microsoft.com/office/officeart/2008/layout/LinedList"/>
    <dgm:cxn modelId="{6179F501-A3FF-F540-921F-3190A1161ACF}" type="presParOf" srcId="{CB97CE4E-6ED2-1C4C-BE59-56EE09110879}" destId="{CCA288FE-7A6E-5A43-8FF6-09E5B486246C}" srcOrd="0" destOrd="0" presId="urn:microsoft.com/office/officeart/2008/layout/LinedList"/>
    <dgm:cxn modelId="{BD8FA38B-EF00-DC43-ACA5-FDCA1B17B7DA}" type="presParOf" srcId="{CB97CE4E-6ED2-1C4C-BE59-56EE09110879}" destId="{86CD7B5B-B041-6B4B-81B7-202B15859FB6}" srcOrd="1" destOrd="0" presId="urn:microsoft.com/office/officeart/2008/layout/LinedList"/>
    <dgm:cxn modelId="{90A55C78-1E26-CA49-905B-EE71C9686CCB}" type="presParOf" srcId="{B90B5E29-17C6-144B-82A5-6A7CD10CDEE8}" destId="{1885F8F3-DEBB-A741-8C82-CEB6FB7A952D}" srcOrd="8" destOrd="0" presId="urn:microsoft.com/office/officeart/2008/layout/LinedList"/>
    <dgm:cxn modelId="{F2F3ABD1-4BAE-5B4D-B680-7B200BFEBCAC}" type="presParOf" srcId="{B90B5E29-17C6-144B-82A5-6A7CD10CDEE8}" destId="{37784D97-3B2E-8349-B7FF-2F0785C4B821}" srcOrd="9" destOrd="0" presId="urn:microsoft.com/office/officeart/2008/layout/LinedList"/>
    <dgm:cxn modelId="{93A3409A-12A5-684B-ACC0-49A8C7C7122E}" type="presParOf" srcId="{37784D97-3B2E-8349-B7FF-2F0785C4B821}" destId="{98EDF91D-34B0-6F4D-AED9-02D37CCDC734}" srcOrd="0" destOrd="0" presId="urn:microsoft.com/office/officeart/2008/layout/LinedList"/>
    <dgm:cxn modelId="{E646176C-D3AB-D145-B080-878018166980}" type="presParOf" srcId="{37784D97-3B2E-8349-B7FF-2F0785C4B821}" destId="{09DD319A-D098-8049-B790-7BF1F0829E3E}" srcOrd="1" destOrd="0" presId="urn:microsoft.com/office/officeart/2008/layout/LinedList"/>
    <dgm:cxn modelId="{0B0E2A01-0920-2D4E-8DED-72EC82DAB1FC}" type="presParOf" srcId="{B90B5E29-17C6-144B-82A5-6A7CD10CDEE8}" destId="{1037452D-65FB-BB4B-A9DC-61C1C776F597}" srcOrd="10" destOrd="0" presId="urn:microsoft.com/office/officeart/2008/layout/LinedList"/>
    <dgm:cxn modelId="{4776D604-056F-A140-BB37-A6E992B89A7D}" type="presParOf" srcId="{B90B5E29-17C6-144B-82A5-6A7CD10CDEE8}" destId="{BDF9DBF6-269F-6F40-9050-7FA9A7C2AC9B}" srcOrd="11" destOrd="0" presId="urn:microsoft.com/office/officeart/2008/layout/LinedList"/>
    <dgm:cxn modelId="{AAACF8C3-3D4D-4741-B9C2-E5A5ED48C5E1}" type="presParOf" srcId="{BDF9DBF6-269F-6F40-9050-7FA9A7C2AC9B}" destId="{21CB88EC-795B-1F48-B0E2-63BABB38F296}" srcOrd="0" destOrd="0" presId="urn:microsoft.com/office/officeart/2008/layout/LinedList"/>
    <dgm:cxn modelId="{DA7CD6E3-E44A-FE40-B96B-C3F91BDE2337}" type="presParOf" srcId="{BDF9DBF6-269F-6F40-9050-7FA9A7C2AC9B}" destId="{1DCA6205-5971-874F-B35F-B48E7AFBA9D5}" srcOrd="1" destOrd="0" presId="urn:microsoft.com/office/officeart/2008/layout/LinedList"/>
    <dgm:cxn modelId="{5EF4C7A8-5679-8B45-BA35-6C88ED972013}" type="presParOf" srcId="{B90B5E29-17C6-144B-82A5-6A7CD10CDEE8}" destId="{B6525670-D25C-BA46-9CB5-49541CB37401}" srcOrd="12" destOrd="0" presId="urn:microsoft.com/office/officeart/2008/layout/LinedList"/>
    <dgm:cxn modelId="{07EB0ADA-4111-6046-8229-2CAB610DB4B8}" type="presParOf" srcId="{B90B5E29-17C6-144B-82A5-6A7CD10CDEE8}" destId="{E3BB06F0-89FC-5842-BCB2-F02F293E3FB2}" srcOrd="13" destOrd="0" presId="urn:microsoft.com/office/officeart/2008/layout/LinedList"/>
    <dgm:cxn modelId="{EDEF6C53-A108-BE43-9246-8442BAD3B702}" type="presParOf" srcId="{E3BB06F0-89FC-5842-BCB2-F02F293E3FB2}" destId="{D6FBE597-9C81-094C-8BDF-72AB269EC599}" srcOrd="0" destOrd="0" presId="urn:microsoft.com/office/officeart/2008/layout/LinedList"/>
    <dgm:cxn modelId="{5787C6A8-971F-864B-9C85-75AF8EC7D9F0}" type="presParOf" srcId="{E3BB06F0-89FC-5842-BCB2-F02F293E3FB2}" destId="{6A8E298E-B277-5642-98BA-5FB38BE1B315}" srcOrd="1" destOrd="0" presId="urn:microsoft.com/office/officeart/2008/layout/LinedList"/>
    <dgm:cxn modelId="{57ED6EE8-D390-E441-804E-65CD5CFA52C3}" type="presParOf" srcId="{B90B5E29-17C6-144B-82A5-6A7CD10CDEE8}" destId="{532C57A8-2826-0344-AD1D-05D524B29EAE}" srcOrd="14" destOrd="0" presId="urn:microsoft.com/office/officeart/2008/layout/LinedList"/>
    <dgm:cxn modelId="{9D6BAD3F-4F12-8148-8032-F8265F9AEB7C}" type="presParOf" srcId="{B90B5E29-17C6-144B-82A5-6A7CD10CDEE8}" destId="{65946C0F-FEF0-8440-8B7C-B1CBC5CA400E}" srcOrd="15" destOrd="0" presId="urn:microsoft.com/office/officeart/2008/layout/LinedList"/>
    <dgm:cxn modelId="{642620EF-1351-A34D-BF54-8DFF541E0EB8}" type="presParOf" srcId="{65946C0F-FEF0-8440-8B7C-B1CBC5CA400E}" destId="{BA231671-E37B-924E-BF64-980C50F7E312}" srcOrd="0" destOrd="0" presId="urn:microsoft.com/office/officeart/2008/layout/LinedList"/>
    <dgm:cxn modelId="{EAC9D662-3ED8-7542-A45F-E37890EAE2AA}" type="presParOf" srcId="{65946C0F-FEF0-8440-8B7C-B1CBC5CA400E}" destId="{60CAD519-7A95-234D-840F-D4F219F71F6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8CD560-A23C-3B4F-8AA8-F3D106CF31E7}">
      <dsp:nvSpPr>
        <dsp:cNvPr id="0" name=""/>
        <dsp:cNvSpPr/>
      </dsp:nvSpPr>
      <dsp:spPr>
        <a:xfrm>
          <a:off x="0" y="32315"/>
          <a:ext cx="6513603" cy="112729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Service Discovery and Load Balancing - Kubernetes gives containers their own IP addresses and a single DNS name for a set of containers, and can load-balance across them</a:t>
          </a:r>
        </a:p>
      </dsp:txBody>
      <dsp:txXfrm>
        <a:off x="55030" y="87345"/>
        <a:ext cx="6403543" cy="1017235"/>
      </dsp:txXfrm>
    </dsp:sp>
    <dsp:sp modelId="{74CEF14C-1793-0F4A-8B88-E7FCE0AF7CA2}">
      <dsp:nvSpPr>
        <dsp:cNvPr id="0" name=""/>
        <dsp:cNvSpPr/>
      </dsp:nvSpPr>
      <dsp:spPr>
        <a:xfrm>
          <a:off x="0" y="1205690"/>
          <a:ext cx="6513603" cy="1127295"/>
        </a:xfrm>
        <a:prstGeom prst="round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Storage Orchestration - Automatically mount the storage system of your choice - local storage, a public cloud provider or a network storage system</a:t>
          </a:r>
        </a:p>
      </dsp:txBody>
      <dsp:txXfrm>
        <a:off x="55030" y="1260720"/>
        <a:ext cx="6403543" cy="1017235"/>
      </dsp:txXfrm>
    </dsp:sp>
    <dsp:sp modelId="{FD0AED29-3ABE-3C48-B8B6-45B4CD3F9DAA}">
      <dsp:nvSpPr>
        <dsp:cNvPr id="0" name=""/>
        <dsp:cNvSpPr/>
      </dsp:nvSpPr>
      <dsp:spPr>
        <a:xfrm>
          <a:off x="0" y="2379065"/>
          <a:ext cx="6513603" cy="1127295"/>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Automated rollouts and rollbacks – Rolling Updates – Zero Downtime</a:t>
          </a:r>
        </a:p>
      </dsp:txBody>
      <dsp:txXfrm>
        <a:off x="55030" y="2434095"/>
        <a:ext cx="6403543" cy="1017235"/>
      </dsp:txXfrm>
    </dsp:sp>
    <dsp:sp modelId="{165CCCE4-E579-9342-8AA3-620CC3EE4358}">
      <dsp:nvSpPr>
        <dsp:cNvPr id="0" name=""/>
        <dsp:cNvSpPr/>
      </dsp:nvSpPr>
      <dsp:spPr>
        <a:xfrm>
          <a:off x="0" y="3552440"/>
          <a:ext cx="6513603" cy="1127295"/>
        </a:xfrm>
        <a:prstGeom prst="round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Self-healing - Restarts containers that fail, replaces and reschedules containers when nodes die, kills containers that don’t respond to your user-defined health check, and doesn’t advertise them to clients until they are ready to serve</a:t>
          </a:r>
        </a:p>
      </dsp:txBody>
      <dsp:txXfrm>
        <a:off x="55030" y="3607470"/>
        <a:ext cx="6403543" cy="1017235"/>
      </dsp:txXfrm>
    </dsp:sp>
    <dsp:sp modelId="{EC62EC3D-78C7-9347-AAB0-94D388FEEAF3}">
      <dsp:nvSpPr>
        <dsp:cNvPr id="0" name=""/>
        <dsp:cNvSpPr/>
      </dsp:nvSpPr>
      <dsp:spPr>
        <a:xfrm>
          <a:off x="0" y="4725815"/>
          <a:ext cx="6513603" cy="112729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Horizontal Scaling - auto scale also possible using Horizontal Pod Auto Scaler</a:t>
          </a:r>
        </a:p>
      </dsp:txBody>
      <dsp:txXfrm>
        <a:off x="55030" y="4780845"/>
        <a:ext cx="6403543" cy="10172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FF30AD-D196-7549-919A-CCE196DDCC60}">
      <dsp:nvSpPr>
        <dsp:cNvPr id="0" name=""/>
        <dsp:cNvSpPr/>
      </dsp:nvSpPr>
      <dsp:spPr>
        <a:xfrm>
          <a:off x="0" y="160588"/>
          <a:ext cx="6513603" cy="137475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node – a physical server or a VM, a worker machine in Kubernetes, has node components </a:t>
          </a:r>
          <a:r>
            <a:rPr lang="en-US" sz="2500" kern="1200" dirty="0" err="1"/>
            <a:t>kubelet</a:t>
          </a:r>
          <a:r>
            <a:rPr lang="en-US" sz="2500" kern="1200" dirty="0"/>
            <a:t>, </a:t>
          </a:r>
          <a:r>
            <a:rPr lang="en-US" sz="2500" kern="1200" dirty="0" err="1"/>
            <a:t>kube</a:t>
          </a:r>
          <a:r>
            <a:rPr lang="en-US" sz="2500" kern="1200" dirty="0"/>
            <a:t>-proxy, container runtime</a:t>
          </a:r>
        </a:p>
      </dsp:txBody>
      <dsp:txXfrm>
        <a:off x="67110" y="227698"/>
        <a:ext cx="6379383" cy="1240530"/>
      </dsp:txXfrm>
    </dsp:sp>
    <dsp:sp modelId="{F4A7D0A2-3EE4-6B47-96EA-CD095751CE15}">
      <dsp:nvSpPr>
        <dsp:cNvPr id="0" name=""/>
        <dsp:cNvSpPr/>
      </dsp:nvSpPr>
      <dsp:spPr>
        <a:xfrm>
          <a:off x="0" y="1607338"/>
          <a:ext cx="6513603" cy="137475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pod – smallest deployable compute unit; pods need nodes to exist</a:t>
          </a:r>
        </a:p>
      </dsp:txBody>
      <dsp:txXfrm>
        <a:off x="67110" y="1674448"/>
        <a:ext cx="6379383" cy="1240530"/>
      </dsp:txXfrm>
    </dsp:sp>
    <dsp:sp modelId="{B0BF3138-406C-8B4F-A60A-E4F3A92AE517}">
      <dsp:nvSpPr>
        <dsp:cNvPr id="0" name=""/>
        <dsp:cNvSpPr/>
      </dsp:nvSpPr>
      <dsp:spPr>
        <a:xfrm>
          <a:off x="0" y="2982088"/>
          <a:ext cx="6513603" cy="2742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807" tIns="31750" rIns="177800" bIns="31750" numCol="1" spcCol="1270" anchor="t" anchorCtr="0">
          <a:noAutofit/>
        </a:bodyPr>
        <a:lstStyle/>
        <a:p>
          <a:pPr marL="228600" lvl="1" indent="-228600" algn="l" defTabSz="889000">
            <a:lnSpc>
              <a:spcPct val="90000"/>
            </a:lnSpc>
            <a:spcBef>
              <a:spcPct val="0"/>
            </a:spcBef>
            <a:spcAft>
              <a:spcPct val="20000"/>
            </a:spcAft>
            <a:buChar char="•"/>
          </a:pPr>
          <a:r>
            <a:rPr lang="en-US" sz="2000" kern="1200"/>
            <a:t>Each pod has a unique IP address in the Kubernetes cluster</a:t>
          </a:r>
        </a:p>
        <a:p>
          <a:pPr marL="228600" lvl="1" indent="-228600" algn="l" defTabSz="889000">
            <a:lnSpc>
              <a:spcPct val="90000"/>
            </a:lnSpc>
            <a:spcBef>
              <a:spcPct val="0"/>
            </a:spcBef>
            <a:spcAft>
              <a:spcPct val="20000"/>
            </a:spcAft>
            <a:buChar char="•"/>
          </a:pPr>
          <a:r>
            <a:rPr lang="en-US" sz="2000" kern="1200"/>
            <a:t>Pod can have multiple containers. The containers share the same port space, as such they can communicate via localhost (understandably they cannot use the same port), and communicating with containers of the other pods has to be done in conjunction with the pod ip.</a:t>
          </a:r>
        </a:p>
        <a:p>
          <a:pPr marL="228600" lvl="1" indent="-228600" algn="l" defTabSz="889000">
            <a:lnSpc>
              <a:spcPct val="90000"/>
            </a:lnSpc>
            <a:spcBef>
              <a:spcPct val="0"/>
            </a:spcBef>
            <a:spcAft>
              <a:spcPct val="20000"/>
            </a:spcAft>
            <a:buChar char="•"/>
          </a:pPr>
          <a:r>
            <a:rPr lang="en-US" sz="2000" kern="1200"/>
            <a:t>Containers in a pod share the same volume(enable by Kubernetes), same ip, port space, IPC namespace.</a:t>
          </a:r>
        </a:p>
      </dsp:txBody>
      <dsp:txXfrm>
        <a:off x="0" y="2982088"/>
        <a:ext cx="6513603" cy="27427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29481F-9EBF-054C-8F79-083BC5DB0734}">
      <dsp:nvSpPr>
        <dsp:cNvPr id="0" name=""/>
        <dsp:cNvSpPr/>
      </dsp:nvSpPr>
      <dsp:spPr>
        <a:xfrm>
          <a:off x="892" y="1217579"/>
          <a:ext cx="3482578" cy="208954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0980" tIns="220980" rIns="220980" bIns="220980" numCol="1" spcCol="1270" anchor="ctr" anchorCtr="0">
          <a:noAutofit/>
        </a:bodyPr>
        <a:lstStyle/>
        <a:p>
          <a:pPr marL="0" lvl="0" indent="0" algn="ctr" defTabSz="2578100">
            <a:lnSpc>
              <a:spcPct val="90000"/>
            </a:lnSpc>
            <a:spcBef>
              <a:spcPct val="0"/>
            </a:spcBef>
            <a:spcAft>
              <a:spcPct val="35000"/>
            </a:spcAft>
            <a:buNone/>
          </a:pPr>
          <a:r>
            <a:rPr lang="en-US" sz="5800" kern="1200"/>
            <a:t>Docker Swarm</a:t>
          </a:r>
        </a:p>
      </dsp:txBody>
      <dsp:txXfrm>
        <a:off x="892" y="1217579"/>
        <a:ext cx="3482578" cy="2089546"/>
      </dsp:txXfrm>
    </dsp:sp>
    <dsp:sp modelId="{F4EEF7CC-A8DB-C646-A06B-11D86465D63A}">
      <dsp:nvSpPr>
        <dsp:cNvPr id="0" name=""/>
        <dsp:cNvSpPr/>
      </dsp:nvSpPr>
      <dsp:spPr>
        <a:xfrm>
          <a:off x="3831728" y="1217579"/>
          <a:ext cx="3482578" cy="2089546"/>
        </a:xfrm>
        <a:prstGeom prst="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0980" tIns="220980" rIns="220980" bIns="220980" numCol="1" spcCol="1270" anchor="ctr" anchorCtr="0">
          <a:noAutofit/>
        </a:bodyPr>
        <a:lstStyle/>
        <a:p>
          <a:pPr marL="0" lvl="0" indent="0" algn="ctr" defTabSz="2578100">
            <a:lnSpc>
              <a:spcPct val="90000"/>
            </a:lnSpc>
            <a:spcBef>
              <a:spcPct val="0"/>
            </a:spcBef>
            <a:spcAft>
              <a:spcPct val="35000"/>
            </a:spcAft>
            <a:buNone/>
          </a:pPr>
          <a:r>
            <a:rPr lang="en-US" sz="5800" kern="1200"/>
            <a:t>Apache Mesos</a:t>
          </a:r>
        </a:p>
      </dsp:txBody>
      <dsp:txXfrm>
        <a:off x="3831728" y="1217579"/>
        <a:ext cx="3482578" cy="20895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76A5AB-7188-8A43-B75F-7395860F6B1B}">
      <dsp:nvSpPr>
        <dsp:cNvPr id="0" name=""/>
        <dsp:cNvSpPr/>
      </dsp:nvSpPr>
      <dsp:spPr>
        <a:xfrm>
          <a:off x="0" y="0"/>
          <a:ext cx="7289799"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83AFAE-A616-ED43-B290-0559EADFCCC9}">
      <dsp:nvSpPr>
        <dsp:cNvPr id="0" name=""/>
        <dsp:cNvSpPr/>
      </dsp:nvSpPr>
      <dsp:spPr>
        <a:xfrm>
          <a:off x="0" y="0"/>
          <a:ext cx="7289799" cy="691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a:hlinkClick xmlns:r="http://schemas.openxmlformats.org/officeDocument/2006/relationships" r:id="rId1"/>
            </a:rPr>
            <a:t>https://kubernetes.io/</a:t>
          </a:r>
          <a:endParaRPr lang="en-US" sz="1500" kern="1200"/>
        </a:p>
      </dsp:txBody>
      <dsp:txXfrm>
        <a:off x="0" y="0"/>
        <a:ext cx="7289799" cy="691687"/>
      </dsp:txXfrm>
    </dsp:sp>
    <dsp:sp modelId="{DA865E93-E561-6743-AF4F-F740B7F934F0}">
      <dsp:nvSpPr>
        <dsp:cNvPr id="0" name=""/>
        <dsp:cNvSpPr/>
      </dsp:nvSpPr>
      <dsp:spPr>
        <a:xfrm>
          <a:off x="0" y="691687"/>
          <a:ext cx="7289799" cy="0"/>
        </a:xfrm>
        <a:prstGeom prst="line">
          <a:avLst/>
        </a:prstGeom>
        <a:solidFill>
          <a:schemeClr val="accent2">
            <a:hueOff val="-207909"/>
            <a:satOff val="-11990"/>
            <a:lumOff val="1233"/>
            <a:alphaOff val="0"/>
          </a:schemeClr>
        </a:solidFill>
        <a:ln w="12700" cap="flat" cmpd="sng" algn="ctr">
          <a:solidFill>
            <a:schemeClr val="accent2">
              <a:hueOff val="-207909"/>
              <a:satOff val="-11990"/>
              <a:lumOff val="123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3AC303-68AB-8E46-80BE-9C7B84058089}">
      <dsp:nvSpPr>
        <dsp:cNvPr id="0" name=""/>
        <dsp:cNvSpPr/>
      </dsp:nvSpPr>
      <dsp:spPr>
        <a:xfrm>
          <a:off x="0" y="691687"/>
          <a:ext cx="7289799" cy="691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a:hlinkClick xmlns:r="http://schemas.openxmlformats.org/officeDocument/2006/relationships" r:id="rId2"/>
            </a:rPr>
            <a:t>https://medium.freecodecamp.org/learn-kubernetes-in-under-3-hours-a-detailed-guide-to-orchestrating-containers-114ff420e882</a:t>
          </a:r>
          <a:endParaRPr lang="en-US" sz="1500" kern="1200"/>
        </a:p>
      </dsp:txBody>
      <dsp:txXfrm>
        <a:off x="0" y="691687"/>
        <a:ext cx="7289799" cy="691687"/>
      </dsp:txXfrm>
    </dsp:sp>
    <dsp:sp modelId="{0DE35E61-A816-844D-A674-50D446F2D733}">
      <dsp:nvSpPr>
        <dsp:cNvPr id="0" name=""/>
        <dsp:cNvSpPr/>
      </dsp:nvSpPr>
      <dsp:spPr>
        <a:xfrm>
          <a:off x="0" y="1383374"/>
          <a:ext cx="7289799" cy="0"/>
        </a:xfrm>
        <a:prstGeom prst="line">
          <a:avLst/>
        </a:prstGeom>
        <a:solidFill>
          <a:schemeClr val="accent2">
            <a:hueOff val="-415818"/>
            <a:satOff val="-23979"/>
            <a:lumOff val="2465"/>
            <a:alphaOff val="0"/>
          </a:schemeClr>
        </a:solidFill>
        <a:ln w="12700" cap="flat" cmpd="sng" algn="ctr">
          <a:solidFill>
            <a:schemeClr val="accent2">
              <a:hueOff val="-415818"/>
              <a:satOff val="-23979"/>
              <a:lumOff val="24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714A1BD-0C9A-ED48-99F8-69A0EC24B31F}">
      <dsp:nvSpPr>
        <dsp:cNvPr id="0" name=""/>
        <dsp:cNvSpPr/>
      </dsp:nvSpPr>
      <dsp:spPr>
        <a:xfrm>
          <a:off x="0" y="1383374"/>
          <a:ext cx="7289799" cy="691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a:hlinkClick xmlns:r="http://schemas.openxmlformats.org/officeDocument/2006/relationships" r:id="rId3"/>
            </a:rPr>
            <a:t>https://en.wikipedia.org/wiki/Kubernetes</a:t>
          </a:r>
          <a:endParaRPr lang="en-US" sz="1500" kern="1200"/>
        </a:p>
      </dsp:txBody>
      <dsp:txXfrm>
        <a:off x="0" y="1383374"/>
        <a:ext cx="7289799" cy="691687"/>
      </dsp:txXfrm>
    </dsp:sp>
    <dsp:sp modelId="{6D4A8C47-A7F9-3446-8EAA-FC2C8FFED580}">
      <dsp:nvSpPr>
        <dsp:cNvPr id="0" name=""/>
        <dsp:cNvSpPr/>
      </dsp:nvSpPr>
      <dsp:spPr>
        <a:xfrm>
          <a:off x="0" y="2075060"/>
          <a:ext cx="7289799" cy="0"/>
        </a:xfrm>
        <a:prstGeom prst="line">
          <a:avLst/>
        </a:prstGeom>
        <a:solidFill>
          <a:schemeClr val="accent2">
            <a:hueOff val="-623727"/>
            <a:satOff val="-35969"/>
            <a:lumOff val="3698"/>
            <a:alphaOff val="0"/>
          </a:schemeClr>
        </a:solidFill>
        <a:ln w="12700" cap="flat" cmpd="sng" algn="ctr">
          <a:solidFill>
            <a:schemeClr val="accent2">
              <a:hueOff val="-623727"/>
              <a:satOff val="-35969"/>
              <a:lumOff val="369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A288FE-7A6E-5A43-8FF6-09E5B486246C}">
      <dsp:nvSpPr>
        <dsp:cNvPr id="0" name=""/>
        <dsp:cNvSpPr/>
      </dsp:nvSpPr>
      <dsp:spPr>
        <a:xfrm>
          <a:off x="0" y="2075061"/>
          <a:ext cx="7289799" cy="691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hlinkClick xmlns:r="http://schemas.openxmlformats.org/officeDocument/2006/relationships" r:id="rId4"/>
            </a:rPr>
            <a:t>https://en.wikipedia.org/wiki/Linux_Foundation#Cloud_Native_Computing_Foundation</a:t>
          </a:r>
          <a:endParaRPr lang="en-US" sz="1500" kern="1200" dirty="0"/>
        </a:p>
      </dsp:txBody>
      <dsp:txXfrm>
        <a:off x="0" y="2075061"/>
        <a:ext cx="7289799" cy="691687"/>
      </dsp:txXfrm>
    </dsp:sp>
    <dsp:sp modelId="{1885F8F3-DEBB-A741-8C82-CEB6FB7A952D}">
      <dsp:nvSpPr>
        <dsp:cNvPr id="0" name=""/>
        <dsp:cNvSpPr/>
      </dsp:nvSpPr>
      <dsp:spPr>
        <a:xfrm>
          <a:off x="0" y="2766748"/>
          <a:ext cx="7289799" cy="0"/>
        </a:xfrm>
        <a:prstGeom prst="line">
          <a:avLst/>
        </a:prstGeom>
        <a:solidFill>
          <a:schemeClr val="accent2">
            <a:hueOff val="-831636"/>
            <a:satOff val="-47959"/>
            <a:lumOff val="4930"/>
            <a:alphaOff val="0"/>
          </a:schemeClr>
        </a:solidFill>
        <a:ln w="12700" cap="flat" cmpd="sng" algn="ctr">
          <a:solidFill>
            <a:schemeClr val="accent2">
              <a:hueOff val="-831636"/>
              <a:satOff val="-47959"/>
              <a:lumOff val="493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EDF91D-34B0-6F4D-AED9-02D37CCDC734}">
      <dsp:nvSpPr>
        <dsp:cNvPr id="0" name=""/>
        <dsp:cNvSpPr/>
      </dsp:nvSpPr>
      <dsp:spPr>
        <a:xfrm>
          <a:off x="0" y="2766748"/>
          <a:ext cx="7289799" cy="691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https://</a:t>
          </a:r>
          <a:r>
            <a:rPr lang="en-US" sz="1500" kern="1200" dirty="0" err="1"/>
            <a:t>en.wikipedia.org</a:t>
          </a:r>
          <a:r>
            <a:rPr lang="en-US" sz="1500" kern="1200" dirty="0"/>
            <a:t>/wiki/LXC</a:t>
          </a:r>
        </a:p>
      </dsp:txBody>
      <dsp:txXfrm>
        <a:off x="0" y="2766748"/>
        <a:ext cx="7289799" cy="691687"/>
      </dsp:txXfrm>
    </dsp:sp>
    <dsp:sp modelId="{1037452D-65FB-BB4B-A9DC-61C1C776F597}">
      <dsp:nvSpPr>
        <dsp:cNvPr id="0" name=""/>
        <dsp:cNvSpPr/>
      </dsp:nvSpPr>
      <dsp:spPr>
        <a:xfrm>
          <a:off x="0" y="3458435"/>
          <a:ext cx="7289799" cy="0"/>
        </a:xfrm>
        <a:prstGeom prst="line">
          <a:avLst/>
        </a:prstGeom>
        <a:solidFill>
          <a:schemeClr val="accent2">
            <a:hueOff val="-1039545"/>
            <a:satOff val="-59949"/>
            <a:lumOff val="6163"/>
            <a:alphaOff val="0"/>
          </a:schemeClr>
        </a:solidFill>
        <a:ln w="12700" cap="flat" cmpd="sng" algn="ctr">
          <a:solidFill>
            <a:schemeClr val="accent2">
              <a:hueOff val="-1039545"/>
              <a:satOff val="-59949"/>
              <a:lumOff val="616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CB88EC-795B-1F48-B0E2-63BABB38F296}">
      <dsp:nvSpPr>
        <dsp:cNvPr id="0" name=""/>
        <dsp:cNvSpPr/>
      </dsp:nvSpPr>
      <dsp:spPr>
        <a:xfrm>
          <a:off x="0" y="3458435"/>
          <a:ext cx="7289799" cy="691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https://</a:t>
          </a:r>
          <a:r>
            <a:rPr lang="en-US" sz="1500" kern="1200" dirty="0" err="1"/>
            <a:t>ai.google</a:t>
          </a:r>
          <a:r>
            <a:rPr lang="en-US" sz="1500" kern="1200" dirty="0"/>
            <a:t>/research/pubs/pub43438</a:t>
          </a:r>
        </a:p>
      </dsp:txBody>
      <dsp:txXfrm>
        <a:off x="0" y="3458435"/>
        <a:ext cx="7289799" cy="691687"/>
      </dsp:txXfrm>
    </dsp:sp>
    <dsp:sp modelId="{B6525670-D25C-BA46-9CB5-49541CB37401}">
      <dsp:nvSpPr>
        <dsp:cNvPr id="0" name=""/>
        <dsp:cNvSpPr/>
      </dsp:nvSpPr>
      <dsp:spPr>
        <a:xfrm>
          <a:off x="0" y="4150121"/>
          <a:ext cx="7289799" cy="0"/>
        </a:xfrm>
        <a:prstGeom prst="line">
          <a:avLst/>
        </a:prstGeom>
        <a:solidFill>
          <a:schemeClr val="accent2">
            <a:hueOff val="-1247454"/>
            <a:satOff val="-71938"/>
            <a:lumOff val="7395"/>
            <a:alphaOff val="0"/>
          </a:schemeClr>
        </a:solidFill>
        <a:ln w="12700" cap="flat" cmpd="sng" algn="ctr">
          <a:solidFill>
            <a:schemeClr val="accent2">
              <a:hueOff val="-1247454"/>
              <a:satOff val="-71938"/>
              <a:lumOff val="739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FBE597-9C81-094C-8BDF-72AB269EC599}">
      <dsp:nvSpPr>
        <dsp:cNvPr id="0" name=""/>
        <dsp:cNvSpPr/>
      </dsp:nvSpPr>
      <dsp:spPr>
        <a:xfrm>
          <a:off x="0" y="4150122"/>
          <a:ext cx="7289799" cy="691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https://</a:t>
          </a:r>
          <a:r>
            <a:rPr lang="en-US" sz="1500" kern="1200" dirty="0" err="1"/>
            <a:t>en.wikipedia.org</a:t>
          </a:r>
          <a:r>
            <a:rPr lang="en-US" sz="1500" kern="1200" dirty="0"/>
            <a:t>/wiki/Orchestration_(computing)</a:t>
          </a:r>
        </a:p>
      </dsp:txBody>
      <dsp:txXfrm>
        <a:off x="0" y="4150122"/>
        <a:ext cx="7289799" cy="691687"/>
      </dsp:txXfrm>
    </dsp:sp>
    <dsp:sp modelId="{532C57A8-2826-0344-AD1D-05D524B29EAE}">
      <dsp:nvSpPr>
        <dsp:cNvPr id="0" name=""/>
        <dsp:cNvSpPr/>
      </dsp:nvSpPr>
      <dsp:spPr>
        <a:xfrm>
          <a:off x="0" y="4841809"/>
          <a:ext cx="7289799"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231671-E37B-924E-BF64-980C50F7E312}">
      <dsp:nvSpPr>
        <dsp:cNvPr id="0" name=""/>
        <dsp:cNvSpPr/>
      </dsp:nvSpPr>
      <dsp:spPr>
        <a:xfrm>
          <a:off x="0" y="4841809"/>
          <a:ext cx="7289799" cy="691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https://</a:t>
          </a:r>
          <a:r>
            <a:rPr lang="en-US" sz="1500" kern="1200" dirty="0" err="1"/>
            <a:t>queue.acm.org</a:t>
          </a:r>
          <a:r>
            <a:rPr lang="en-US" sz="1500" kern="1200" dirty="0"/>
            <a:t>/</a:t>
          </a:r>
          <a:r>
            <a:rPr lang="en-US" sz="1500" kern="1200" dirty="0" err="1"/>
            <a:t>detail.cfm?id</a:t>
          </a:r>
          <a:r>
            <a:rPr lang="en-US" sz="1500" kern="1200" dirty="0"/>
            <a:t>=2898444</a:t>
          </a:r>
        </a:p>
      </dsp:txBody>
      <dsp:txXfrm>
        <a:off x="0" y="4841809"/>
        <a:ext cx="7289799" cy="69168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tiff>
</file>

<file path=ppt/media/image12.tiff>
</file>

<file path=ppt/media/image13.png>
</file>

<file path=ppt/media/image14.svg>
</file>

<file path=ppt/media/image2.tiff>
</file>

<file path=ppt/media/image3.tiff>
</file>

<file path=ppt/media/image4.tiff>
</file>

<file path=ppt/media/image5.tiff>
</file>

<file path=ppt/media/image6.tiff>
</file>

<file path=ppt/media/image7.tiff>
</file>

<file path=ppt/media/image8.tif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2096E5-032E-C34F-8659-D94D45E69FCE}" type="datetimeFigureOut">
              <a:rPr lang="en-US" smtClean="0"/>
              <a:t>4/8/19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95C6AC-F86E-1A46-8F68-0ADB43BB9654}" type="slidenum">
              <a:rPr lang="en-US" smtClean="0"/>
              <a:t>‹#›</a:t>
            </a:fld>
            <a:endParaRPr lang="en-US"/>
          </a:p>
        </p:txBody>
      </p:sp>
    </p:spTree>
    <p:extLst>
      <p:ext uri="{BB962C8B-B14F-4D97-AF65-F5344CB8AC3E}">
        <p14:creationId xmlns:p14="http://schemas.microsoft.com/office/powerpoint/2010/main" val="1920819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95C6AC-F86E-1A46-8F68-0ADB43BB9654}" type="slidenum">
              <a:rPr lang="en-US" smtClean="0"/>
              <a:t>1</a:t>
            </a:fld>
            <a:endParaRPr lang="en-US"/>
          </a:p>
        </p:txBody>
      </p:sp>
    </p:spTree>
    <p:extLst>
      <p:ext uri="{BB962C8B-B14F-4D97-AF65-F5344CB8AC3E}">
        <p14:creationId xmlns:p14="http://schemas.microsoft.com/office/powerpoint/2010/main" val="3369226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Orchestration = configuration + coordination  + management</a:t>
            </a:r>
          </a:p>
        </p:txBody>
      </p:sp>
      <p:sp>
        <p:nvSpPr>
          <p:cNvPr id="4" name="Slide Number Placeholder 3"/>
          <p:cNvSpPr>
            <a:spLocks noGrp="1"/>
          </p:cNvSpPr>
          <p:nvPr>
            <p:ph type="sldNum" sz="quarter" idx="5"/>
          </p:nvPr>
        </p:nvSpPr>
        <p:spPr/>
        <p:txBody>
          <a:bodyPr/>
          <a:lstStyle/>
          <a:p>
            <a:fld id="{BE95C6AC-F86E-1A46-8F68-0ADB43BB9654}" type="slidenum">
              <a:rPr lang="en-US" smtClean="0"/>
              <a:t>3</a:t>
            </a:fld>
            <a:endParaRPr lang="en-US"/>
          </a:p>
        </p:txBody>
      </p:sp>
    </p:spTree>
    <p:extLst>
      <p:ext uri="{BB962C8B-B14F-4D97-AF65-F5344CB8AC3E}">
        <p14:creationId xmlns:p14="http://schemas.microsoft.com/office/powerpoint/2010/main" val="1295098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Pods can be composed of one or even a group of containers that share the same execution environment. Usually, you run only one container in a pod but for cases where containers are tightly coupled (</a:t>
            </a:r>
            <a:r>
              <a:rPr lang="en-US" sz="1200" b="0" i="0" kern="1200" dirty="0" err="1">
                <a:solidFill>
                  <a:schemeClr val="tx1"/>
                </a:solidFill>
                <a:effectLst/>
                <a:latin typeface="+mn-lt"/>
                <a:ea typeface="+mn-ea"/>
                <a:cs typeface="+mn-cs"/>
              </a:rPr>
              <a:t>eg</a:t>
            </a:r>
            <a:r>
              <a:rPr lang="en-US" sz="1200" b="0" i="0" kern="1200" dirty="0">
                <a:solidFill>
                  <a:schemeClr val="tx1"/>
                </a:solidFill>
                <a:effectLst/>
                <a:latin typeface="+mn-lt"/>
                <a:ea typeface="+mn-ea"/>
                <a:cs typeface="+mn-cs"/>
              </a:rPr>
              <a:t> they need to share volumes or communicate through IPC), pods will support that. Another functionality of pods is support for containers other than Docker – like </a:t>
            </a:r>
            <a:r>
              <a:rPr lang="en-US" sz="1200" b="0" i="0" kern="1200" dirty="0" err="1">
                <a:solidFill>
                  <a:schemeClr val="tx1"/>
                </a:solidFill>
                <a:effectLst/>
                <a:latin typeface="+mn-lt"/>
                <a:ea typeface="+mn-ea"/>
                <a:cs typeface="+mn-cs"/>
              </a:rPr>
              <a:t>rkt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Containerd</a:t>
            </a:r>
            <a:r>
              <a:rPr lang="en-US" sz="1200" b="0" i="0" kern="1200" dirty="0">
                <a:solidFill>
                  <a:schemeClr val="tx1"/>
                </a:solidFill>
                <a:effectLst/>
                <a:latin typeface="+mn-lt"/>
                <a:ea typeface="+mn-ea"/>
                <a:cs typeface="+mn-cs"/>
              </a:rPr>
              <a:t> (from Cloud Native) or any container that implements Kubernetes Container Interface for that matter.</a:t>
            </a:r>
            <a:endParaRPr lang="en-US" dirty="0"/>
          </a:p>
        </p:txBody>
      </p:sp>
      <p:sp>
        <p:nvSpPr>
          <p:cNvPr id="4" name="Slide Number Placeholder 3"/>
          <p:cNvSpPr>
            <a:spLocks noGrp="1"/>
          </p:cNvSpPr>
          <p:nvPr>
            <p:ph type="sldNum" sz="quarter" idx="5"/>
          </p:nvPr>
        </p:nvSpPr>
        <p:spPr/>
        <p:txBody>
          <a:bodyPr/>
          <a:lstStyle/>
          <a:p>
            <a:fld id="{BE95C6AC-F86E-1A46-8F68-0ADB43BB9654}" type="slidenum">
              <a:rPr lang="en-US" smtClean="0"/>
              <a:t>6</a:t>
            </a:fld>
            <a:endParaRPr lang="en-US"/>
          </a:p>
        </p:txBody>
      </p:sp>
    </p:spTree>
    <p:extLst>
      <p:ext uri="{BB962C8B-B14F-4D97-AF65-F5344CB8AC3E}">
        <p14:creationId xmlns:p14="http://schemas.microsoft.com/office/powerpoint/2010/main" val="34531666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95C6AC-F86E-1A46-8F68-0ADB43BB9654}" type="slidenum">
              <a:rPr lang="en-US" smtClean="0"/>
              <a:t>13</a:t>
            </a:fld>
            <a:endParaRPr lang="en-US"/>
          </a:p>
        </p:txBody>
      </p:sp>
    </p:spTree>
    <p:extLst>
      <p:ext uri="{BB962C8B-B14F-4D97-AF65-F5344CB8AC3E}">
        <p14:creationId xmlns:p14="http://schemas.microsoft.com/office/powerpoint/2010/main" val="31314060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BEF9B-2DC8-384E-B6B8-E472EC0E78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303216-FF59-4A49-BE73-FBC9D4EB3A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61C305A-0F3D-0542-8585-6EE71ABD5014}"/>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5" name="Footer Placeholder 4">
            <a:extLst>
              <a:ext uri="{FF2B5EF4-FFF2-40B4-BE49-F238E27FC236}">
                <a16:creationId xmlns:a16="http://schemas.microsoft.com/office/drawing/2014/main" id="{87051DFD-3B40-FA49-AB07-F8E68DC79F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F98054-D462-B947-BA0B-A1203B1AC963}"/>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2744933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D548E-54DF-7941-8334-0FD7F29F7C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FC05BC-5B81-FE4F-9C7E-27C2039077D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5B41BB-2186-0346-87AE-0DEB41503CE0}"/>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5" name="Footer Placeholder 4">
            <a:extLst>
              <a:ext uri="{FF2B5EF4-FFF2-40B4-BE49-F238E27FC236}">
                <a16:creationId xmlns:a16="http://schemas.microsoft.com/office/drawing/2014/main" id="{963FBAB5-13D9-2E4B-ADAE-90C30B56CD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8AD2B7-567C-1D49-8A4E-C866E9D24164}"/>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2944929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7C60A2-5ADF-1641-AE70-D2791D8749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0B3C389-5CE1-A14C-942C-78E76CA2917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DBB223-84E6-7841-A6AD-3512B30870C1}"/>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5" name="Footer Placeholder 4">
            <a:extLst>
              <a:ext uri="{FF2B5EF4-FFF2-40B4-BE49-F238E27FC236}">
                <a16:creationId xmlns:a16="http://schemas.microsoft.com/office/drawing/2014/main" id="{C8FE02B3-FC23-974D-90FA-D73CA0DCAA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CDDD7F-50A4-4C4E-B2DB-2B18A21E6F91}"/>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603428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6DD9F-7397-F84A-A03D-DE4FDE5FDF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A57D8B-6132-ED41-8BDD-AE566635CA1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E57136-232C-5B4C-AC40-F440E784754C}"/>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5" name="Footer Placeholder 4">
            <a:extLst>
              <a:ext uri="{FF2B5EF4-FFF2-40B4-BE49-F238E27FC236}">
                <a16:creationId xmlns:a16="http://schemas.microsoft.com/office/drawing/2014/main" id="{977052CA-53C9-0547-82B5-C27E06A384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C19242-A69A-044A-942C-137EC243958E}"/>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1892350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EA13-D8FB-1B4E-A79E-DF32D0FE3B1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92B848-A620-5C4E-9D74-06A1647B50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01BA385-14EE-A74F-91DC-0DFDF3564F82}"/>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5" name="Footer Placeholder 4">
            <a:extLst>
              <a:ext uri="{FF2B5EF4-FFF2-40B4-BE49-F238E27FC236}">
                <a16:creationId xmlns:a16="http://schemas.microsoft.com/office/drawing/2014/main" id="{E197BAA6-C618-2941-AD08-F51524C9FE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41BD68-CF2D-4549-ACC8-B045676F7D42}"/>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998564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6ACFD-61DA-4642-B38B-E382928437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177B6B-E3A7-9B43-A038-E649918A69A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72F8C3-7CF4-9442-8E68-C35B531ECA4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077D8E-1E3A-4A4D-9CDD-FE09F8398FAC}"/>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6" name="Footer Placeholder 5">
            <a:extLst>
              <a:ext uri="{FF2B5EF4-FFF2-40B4-BE49-F238E27FC236}">
                <a16:creationId xmlns:a16="http://schemas.microsoft.com/office/drawing/2014/main" id="{7E80AF66-C592-E742-BFB7-C7537941E6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CB4FB1-A77B-9C44-A8F3-6B669CEEF15E}"/>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270197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44D5B-9792-BB44-AA50-F3254E456A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4D745E2-B4D6-8049-B754-2F02D5BF47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D24C4E2-6E1B-8E44-B501-37F959EB76C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E9AFCF-BCB3-2B42-934E-D3A9FD90BE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69A44E1-F850-F144-B14E-FA07F4514ED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B301C2-525B-C145-A80E-C7028F8AE53D}"/>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8" name="Footer Placeholder 7">
            <a:extLst>
              <a:ext uri="{FF2B5EF4-FFF2-40B4-BE49-F238E27FC236}">
                <a16:creationId xmlns:a16="http://schemas.microsoft.com/office/drawing/2014/main" id="{E00424A2-38EA-0C42-96AD-17AD5824B92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4C1A190-CC7B-6F49-AAA6-083F0CC0C3ED}"/>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695194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ADB7F-2B72-8045-8B38-0236E994A69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8732AF-9213-B849-A108-2F5EDF65690B}"/>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4" name="Footer Placeholder 3">
            <a:extLst>
              <a:ext uri="{FF2B5EF4-FFF2-40B4-BE49-F238E27FC236}">
                <a16:creationId xmlns:a16="http://schemas.microsoft.com/office/drawing/2014/main" id="{72AAE66E-D719-4946-8DFC-157F172512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44419C8-DA0E-0F4D-BAB1-065534A10312}"/>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30759696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D769A0-A43A-164B-AAC0-C24E6265F94B}"/>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3" name="Footer Placeholder 2">
            <a:extLst>
              <a:ext uri="{FF2B5EF4-FFF2-40B4-BE49-F238E27FC236}">
                <a16:creationId xmlns:a16="http://schemas.microsoft.com/office/drawing/2014/main" id="{72883255-F12C-8243-B5AA-7E6F7A8D9B7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3E8B93-661D-664C-A843-CA066848D5DF}"/>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58184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D5469-9772-D243-8375-0B55E206C6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22E49A-1224-EE4B-9489-19338EC32E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F39439-8653-4F47-AB4D-EBB22531E3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517AF4D-1C25-0C41-8B48-10C9D9790339}"/>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6" name="Footer Placeholder 5">
            <a:extLst>
              <a:ext uri="{FF2B5EF4-FFF2-40B4-BE49-F238E27FC236}">
                <a16:creationId xmlns:a16="http://schemas.microsoft.com/office/drawing/2014/main" id="{7AF0FC5D-9B43-A440-AC71-3F85F8C213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FE9B3A-48C7-6245-B851-4B582D7B8BB0}"/>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1219127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F6BD0-1976-F147-A6F1-BA7393CB2C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D295831-C5C7-A24E-B739-E2F2B8B426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4722052-C4DD-7440-9A71-E0F2B8AC14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919A6D9-EDEA-4843-BF0A-E63251A2B95D}"/>
              </a:ext>
            </a:extLst>
          </p:cNvPr>
          <p:cNvSpPr>
            <a:spLocks noGrp="1"/>
          </p:cNvSpPr>
          <p:nvPr>
            <p:ph type="dt" sz="half" idx="10"/>
          </p:nvPr>
        </p:nvSpPr>
        <p:spPr/>
        <p:txBody>
          <a:bodyPr/>
          <a:lstStyle/>
          <a:p>
            <a:fld id="{F17BBFE5-65E9-B542-B927-65F52B6C2907}" type="datetimeFigureOut">
              <a:rPr lang="en-US" smtClean="0"/>
              <a:t>4/8/19</a:t>
            </a:fld>
            <a:endParaRPr lang="en-US"/>
          </a:p>
        </p:txBody>
      </p:sp>
      <p:sp>
        <p:nvSpPr>
          <p:cNvPr id="6" name="Footer Placeholder 5">
            <a:extLst>
              <a:ext uri="{FF2B5EF4-FFF2-40B4-BE49-F238E27FC236}">
                <a16:creationId xmlns:a16="http://schemas.microsoft.com/office/drawing/2014/main" id="{352FEB08-9E1A-A140-AA95-923288BDC8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A0C30E-FA2E-134D-8192-DE7167C7D708}"/>
              </a:ext>
            </a:extLst>
          </p:cNvPr>
          <p:cNvSpPr>
            <a:spLocks noGrp="1"/>
          </p:cNvSpPr>
          <p:nvPr>
            <p:ph type="sldNum" sz="quarter" idx="12"/>
          </p:nvPr>
        </p:nvSpPr>
        <p:spPr/>
        <p:txBody>
          <a:bodyPr/>
          <a:lstStyle/>
          <a:p>
            <a:fld id="{4C5F1FAB-CD73-0A4F-AEC6-CB4DB28E45FC}" type="slidenum">
              <a:rPr lang="en-US" smtClean="0"/>
              <a:t>‹#›</a:t>
            </a:fld>
            <a:endParaRPr lang="en-US"/>
          </a:p>
        </p:txBody>
      </p:sp>
    </p:spTree>
    <p:extLst>
      <p:ext uri="{BB962C8B-B14F-4D97-AF65-F5344CB8AC3E}">
        <p14:creationId xmlns:p14="http://schemas.microsoft.com/office/powerpoint/2010/main" val="2081689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6F6938-119A-DD4C-A21E-DC8DAE4D03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9F2294B-58B5-7841-B72A-EBD2169E21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87819A-B8DC-FD4F-A3AC-9F56DC7EFE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7BBFE5-65E9-B542-B927-65F52B6C2907}" type="datetimeFigureOut">
              <a:rPr lang="en-US" smtClean="0"/>
              <a:t>4/8/19</a:t>
            </a:fld>
            <a:endParaRPr lang="en-US"/>
          </a:p>
        </p:txBody>
      </p:sp>
      <p:sp>
        <p:nvSpPr>
          <p:cNvPr id="5" name="Footer Placeholder 4">
            <a:extLst>
              <a:ext uri="{FF2B5EF4-FFF2-40B4-BE49-F238E27FC236}">
                <a16:creationId xmlns:a16="http://schemas.microsoft.com/office/drawing/2014/main" id="{F307B957-9C50-CD4B-9C76-7B5D2C7956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5463748-3022-4B44-A7FD-E6442F6E5B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5F1FAB-CD73-0A4F-AEC6-CB4DB28E45FC}" type="slidenum">
              <a:rPr lang="en-US" smtClean="0"/>
              <a:t>‹#›</a:t>
            </a:fld>
            <a:endParaRPr lang="en-US"/>
          </a:p>
        </p:txBody>
      </p:sp>
    </p:spTree>
    <p:extLst>
      <p:ext uri="{BB962C8B-B14F-4D97-AF65-F5344CB8AC3E}">
        <p14:creationId xmlns:p14="http://schemas.microsoft.com/office/powerpoint/2010/main" val="7747894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kubernetes.io/docs/concepts/overview/what-is-kubernetes/"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7845966-6EFC-468A-9CC7-BAB4B95854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54372" y="0"/>
            <a:ext cx="9483256"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75554383-98AF-4A47-BB65-705FAAA4BE6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Freeform: Shape 13">
            <a:extLst>
              <a:ext uri="{FF2B5EF4-FFF2-40B4-BE49-F238E27FC236}">
                <a16:creationId xmlns:a16="http://schemas.microsoft.com/office/drawing/2014/main" id="{ADAD1991-FFD1-4E94-ABAB-7560D3300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44484" y="0"/>
            <a:ext cx="7837716" cy="6858000"/>
          </a:xfrm>
          <a:custGeom>
            <a:avLst/>
            <a:gdLst>
              <a:gd name="connsiteX0" fmla="*/ 2232159 w 7837716"/>
              <a:gd name="connsiteY0" fmla="*/ 0 h 6858000"/>
              <a:gd name="connsiteX1" fmla="*/ 5605557 w 7837716"/>
              <a:gd name="connsiteY1" fmla="*/ 0 h 6858000"/>
              <a:gd name="connsiteX2" fmla="*/ 5617845 w 7837716"/>
              <a:gd name="connsiteY2" fmla="*/ 5384 h 6858000"/>
              <a:gd name="connsiteX3" fmla="*/ 7837716 w 7837716"/>
              <a:gd name="connsiteY3" fmla="*/ 3429000 h 6858000"/>
              <a:gd name="connsiteX4" fmla="*/ 5617845 w 7837716"/>
              <a:gd name="connsiteY4" fmla="*/ 6852616 h 6858000"/>
              <a:gd name="connsiteX5" fmla="*/ 5605557 w 7837716"/>
              <a:gd name="connsiteY5" fmla="*/ 6858000 h 6858000"/>
              <a:gd name="connsiteX6" fmla="*/ 2232159 w 7837716"/>
              <a:gd name="connsiteY6" fmla="*/ 6858000 h 6858000"/>
              <a:gd name="connsiteX7" fmla="*/ 2219871 w 7837716"/>
              <a:gd name="connsiteY7" fmla="*/ 6852616 h 6858000"/>
              <a:gd name="connsiteX8" fmla="*/ 0 w 7837716"/>
              <a:gd name="connsiteY8" fmla="*/ 3429000 h 6858000"/>
              <a:gd name="connsiteX9" fmla="*/ 2219871 w 7837716"/>
              <a:gd name="connsiteY9" fmla="*/ 538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37716" h="6858000">
                <a:moveTo>
                  <a:pt x="2232159" y="0"/>
                </a:moveTo>
                <a:lnTo>
                  <a:pt x="5605557" y="0"/>
                </a:lnTo>
                <a:lnTo>
                  <a:pt x="5617845" y="5384"/>
                </a:lnTo>
                <a:cubicBezTo>
                  <a:pt x="6931322" y="618789"/>
                  <a:pt x="7837716" y="1921305"/>
                  <a:pt x="7837716" y="3429000"/>
                </a:cubicBezTo>
                <a:cubicBezTo>
                  <a:pt x="7837716" y="4936696"/>
                  <a:pt x="6931322" y="6239212"/>
                  <a:pt x="5617845" y="6852616"/>
                </a:cubicBezTo>
                <a:lnTo>
                  <a:pt x="5605557" y="6858000"/>
                </a:lnTo>
                <a:lnTo>
                  <a:pt x="2232159" y="6858000"/>
                </a:lnTo>
                <a:lnTo>
                  <a:pt x="2219871" y="6852616"/>
                </a:lnTo>
                <a:cubicBezTo>
                  <a:pt x="906394" y="6239212"/>
                  <a:pt x="0" y="4936696"/>
                  <a:pt x="0" y="3429000"/>
                </a:cubicBezTo>
                <a:cubicBezTo>
                  <a:pt x="0" y="1921305"/>
                  <a:pt x="906394" y="618789"/>
                  <a:pt x="2219871" y="5384"/>
                </a:cubicBezTo>
                <a:close/>
              </a:path>
            </a:pathLst>
          </a:custGeom>
          <a:solidFill>
            <a:schemeClr val="bg1"/>
          </a:solidFill>
          <a:ln>
            <a:gradFill>
              <a:gsLst>
                <a:gs pos="0">
                  <a:schemeClr val="accent1">
                    <a:lumMod val="40000"/>
                    <a:lumOff val="60000"/>
                  </a:schemeClr>
                </a:gs>
                <a:gs pos="23000">
                  <a:schemeClr val="accent1">
                    <a:lumMod val="45000"/>
                    <a:lumOff val="55000"/>
                  </a:schemeClr>
                </a:gs>
                <a:gs pos="83000">
                  <a:schemeClr val="bg2">
                    <a:lumMod val="82000"/>
                  </a:schemeClr>
                </a:gs>
                <a:gs pos="100000">
                  <a:schemeClr val="bg2">
                    <a:lumMod val="87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E1E90021-7CDD-E546-9676-7ED4CA1110F9}"/>
              </a:ext>
            </a:extLst>
          </p:cNvPr>
          <p:cNvPicPr>
            <a:picLocks noChangeAspect="1"/>
          </p:cNvPicPr>
          <p:nvPr/>
        </p:nvPicPr>
        <p:blipFill>
          <a:blip r:embed="rId4"/>
          <a:stretch>
            <a:fillRect/>
          </a:stretch>
        </p:blipFill>
        <p:spPr>
          <a:xfrm>
            <a:off x="3236181" y="1996552"/>
            <a:ext cx="5462546" cy="2908628"/>
          </a:xfrm>
          <a:prstGeom prst="rect">
            <a:avLst/>
          </a:prstGeom>
        </p:spPr>
      </p:pic>
    </p:spTree>
    <p:extLst>
      <p:ext uri="{BB962C8B-B14F-4D97-AF65-F5344CB8AC3E}">
        <p14:creationId xmlns:p14="http://schemas.microsoft.com/office/powerpoint/2010/main" val="663819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BED016-6E0A-5848-940E-79F75518423B}"/>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How it works?</a:t>
            </a:r>
          </a:p>
        </p:txBody>
      </p:sp>
      <p:pic>
        <p:nvPicPr>
          <p:cNvPr id="4" name="Picture 3">
            <a:extLst>
              <a:ext uri="{FF2B5EF4-FFF2-40B4-BE49-F238E27FC236}">
                <a16:creationId xmlns:a16="http://schemas.microsoft.com/office/drawing/2014/main" id="{6DF78791-7947-5549-A78B-8271D2530BE1}"/>
              </a:ext>
            </a:extLst>
          </p:cNvPr>
          <p:cNvPicPr>
            <a:picLocks noChangeAspect="1"/>
          </p:cNvPicPr>
          <p:nvPr/>
        </p:nvPicPr>
        <p:blipFill>
          <a:blip r:embed="rId2"/>
          <a:stretch>
            <a:fillRect/>
          </a:stretch>
        </p:blipFill>
        <p:spPr>
          <a:xfrm>
            <a:off x="3744098" y="642552"/>
            <a:ext cx="8202254" cy="5535826"/>
          </a:xfrm>
          <a:prstGeom prst="rect">
            <a:avLst/>
          </a:prstGeom>
        </p:spPr>
      </p:pic>
    </p:spTree>
    <p:extLst>
      <p:ext uri="{BB962C8B-B14F-4D97-AF65-F5344CB8AC3E}">
        <p14:creationId xmlns:p14="http://schemas.microsoft.com/office/powerpoint/2010/main" val="119333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F6D40-30BD-2F44-89C2-2FAB965B32B5}"/>
              </a:ext>
            </a:extLst>
          </p:cNvPr>
          <p:cNvSpPr>
            <a:spLocks noGrp="1"/>
          </p:cNvSpPr>
          <p:nvPr>
            <p:ph type="title"/>
          </p:nvPr>
        </p:nvSpPr>
        <p:spPr/>
        <p:txBody>
          <a:bodyPr/>
          <a:lstStyle/>
          <a:p>
            <a:r>
              <a:rPr lang="en-US" dirty="0"/>
              <a:t>Example</a:t>
            </a:r>
          </a:p>
        </p:txBody>
      </p:sp>
      <p:pic>
        <p:nvPicPr>
          <p:cNvPr id="4" name="Picture 3">
            <a:extLst>
              <a:ext uri="{FF2B5EF4-FFF2-40B4-BE49-F238E27FC236}">
                <a16:creationId xmlns:a16="http://schemas.microsoft.com/office/drawing/2014/main" id="{6ECC7ED9-86C3-A846-8B3D-3C3FBC25E9D3}"/>
              </a:ext>
            </a:extLst>
          </p:cNvPr>
          <p:cNvPicPr>
            <a:picLocks noChangeAspect="1"/>
          </p:cNvPicPr>
          <p:nvPr/>
        </p:nvPicPr>
        <p:blipFill>
          <a:blip r:embed="rId2"/>
          <a:stretch>
            <a:fillRect/>
          </a:stretch>
        </p:blipFill>
        <p:spPr>
          <a:xfrm>
            <a:off x="3511375" y="1682749"/>
            <a:ext cx="5187782" cy="4755467"/>
          </a:xfrm>
          <a:prstGeom prst="rect">
            <a:avLst/>
          </a:prstGeom>
        </p:spPr>
      </p:pic>
    </p:spTree>
    <p:extLst>
      <p:ext uri="{BB962C8B-B14F-4D97-AF65-F5344CB8AC3E}">
        <p14:creationId xmlns:p14="http://schemas.microsoft.com/office/powerpoint/2010/main" val="11280850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5C7F-2591-3747-B0E7-DFE5A2FFCBEC}"/>
              </a:ext>
            </a:extLst>
          </p:cNvPr>
          <p:cNvSpPr>
            <a:spLocks noGrp="1"/>
          </p:cNvSpPr>
          <p:nvPr>
            <p:ph type="title"/>
          </p:nvPr>
        </p:nvSpPr>
        <p:spPr/>
        <p:txBody>
          <a:bodyPr/>
          <a:lstStyle/>
          <a:p>
            <a:r>
              <a:rPr lang="en-US" dirty="0"/>
              <a:t>Example</a:t>
            </a:r>
          </a:p>
        </p:txBody>
      </p:sp>
      <p:pic>
        <p:nvPicPr>
          <p:cNvPr id="4" name="Picture 3">
            <a:extLst>
              <a:ext uri="{FF2B5EF4-FFF2-40B4-BE49-F238E27FC236}">
                <a16:creationId xmlns:a16="http://schemas.microsoft.com/office/drawing/2014/main" id="{E3B7D437-5AE9-6E4E-B535-876C1BC5464E}"/>
              </a:ext>
            </a:extLst>
          </p:cNvPr>
          <p:cNvPicPr>
            <a:picLocks noChangeAspect="1"/>
          </p:cNvPicPr>
          <p:nvPr/>
        </p:nvPicPr>
        <p:blipFill>
          <a:blip r:embed="rId2"/>
          <a:stretch>
            <a:fillRect/>
          </a:stretch>
        </p:blipFill>
        <p:spPr>
          <a:xfrm>
            <a:off x="2990337" y="859309"/>
            <a:ext cx="5935706" cy="5905500"/>
          </a:xfrm>
          <a:prstGeom prst="rect">
            <a:avLst/>
          </a:prstGeom>
        </p:spPr>
      </p:pic>
    </p:spTree>
    <p:extLst>
      <p:ext uri="{BB962C8B-B14F-4D97-AF65-F5344CB8AC3E}">
        <p14:creationId xmlns:p14="http://schemas.microsoft.com/office/powerpoint/2010/main" val="2884255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459F7-3B29-3A4C-BCC5-B9EB573C403A}"/>
              </a:ext>
            </a:extLst>
          </p:cNvPr>
          <p:cNvSpPr>
            <a:spLocks noGrp="1"/>
          </p:cNvSpPr>
          <p:nvPr>
            <p:ph type="title"/>
          </p:nvPr>
        </p:nvSpPr>
        <p:spPr/>
        <p:txBody>
          <a:bodyPr/>
          <a:lstStyle/>
          <a:p>
            <a:r>
              <a:rPr lang="en-US" dirty="0"/>
              <a:t>Example</a:t>
            </a:r>
          </a:p>
        </p:txBody>
      </p:sp>
      <p:pic>
        <p:nvPicPr>
          <p:cNvPr id="4" name="Picture 3">
            <a:extLst>
              <a:ext uri="{FF2B5EF4-FFF2-40B4-BE49-F238E27FC236}">
                <a16:creationId xmlns:a16="http://schemas.microsoft.com/office/drawing/2014/main" id="{7FE47C12-B74E-B040-AAC5-EF9437CB99CD}"/>
              </a:ext>
            </a:extLst>
          </p:cNvPr>
          <p:cNvPicPr>
            <a:picLocks noChangeAspect="1"/>
          </p:cNvPicPr>
          <p:nvPr/>
        </p:nvPicPr>
        <p:blipFill>
          <a:blip r:embed="rId3"/>
          <a:stretch>
            <a:fillRect/>
          </a:stretch>
        </p:blipFill>
        <p:spPr>
          <a:xfrm>
            <a:off x="560173" y="1690688"/>
            <a:ext cx="3657600" cy="3340100"/>
          </a:xfrm>
          <a:prstGeom prst="rect">
            <a:avLst/>
          </a:prstGeom>
        </p:spPr>
      </p:pic>
      <p:pic>
        <p:nvPicPr>
          <p:cNvPr id="5" name="Picture 4">
            <a:extLst>
              <a:ext uri="{FF2B5EF4-FFF2-40B4-BE49-F238E27FC236}">
                <a16:creationId xmlns:a16="http://schemas.microsoft.com/office/drawing/2014/main" id="{153EC59E-A3F2-F64B-9250-99448717017B}"/>
              </a:ext>
            </a:extLst>
          </p:cNvPr>
          <p:cNvPicPr>
            <a:picLocks noChangeAspect="1"/>
          </p:cNvPicPr>
          <p:nvPr/>
        </p:nvPicPr>
        <p:blipFill>
          <a:blip r:embed="rId4"/>
          <a:stretch>
            <a:fillRect/>
          </a:stretch>
        </p:blipFill>
        <p:spPr>
          <a:xfrm>
            <a:off x="6096000" y="90488"/>
            <a:ext cx="5715000" cy="6540500"/>
          </a:xfrm>
          <a:prstGeom prst="rect">
            <a:avLst/>
          </a:prstGeom>
        </p:spPr>
      </p:pic>
    </p:spTree>
    <p:extLst>
      <p:ext uri="{BB962C8B-B14F-4D97-AF65-F5344CB8AC3E}">
        <p14:creationId xmlns:p14="http://schemas.microsoft.com/office/powerpoint/2010/main" val="426484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1677D-0E4E-5348-9508-CAF532529F34}"/>
              </a:ext>
            </a:extLst>
          </p:cNvPr>
          <p:cNvSpPr>
            <a:spLocks noGrp="1"/>
          </p:cNvSpPr>
          <p:nvPr>
            <p:ph type="title"/>
          </p:nvPr>
        </p:nvSpPr>
        <p:spPr/>
        <p:txBody>
          <a:bodyPr/>
          <a:lstStyle/>
          <a:p>
            <a:r>
              <a:rPr lang="en-US" dirty="0"/>
              <a:t>Some </a:t>
            </a:r>
            <a:r>
              <a:rPr lang="en-US" dirty="0" err="1"/>
              <a:t>params</a:t>
            </a:r>
            <a:r>
              <a:rPr lang="en-US" dirty="0"/>
              <a:t> - </a:t>
            </a:r>
          </a:p>
        </p:txBody>
      </p:sp>
      <p:sp>
        <p:nvSpPr>
          <p:cNvPr id="3" name="Content Placeholder 2">
            <a:extLst>
              <a:ext uri="{FF2B5EF4-FFF2-40B4-BE49-F238E27FC236}">
                <a16:creationId xmlns:a16="http://schemas.microsoft.com/office/drawing/2014/main" id="{43BE5030-A523-A741-938F-4E26387B6C05}"/>
              </a:ext>
            </a:extLst>
          </p:cNvPr>
          <p:cNvSpPr>
            <a:spLocks noGrp="1"/>
          </p:cNvSpPr>
          <p:nvPr>
            <p:ph idx="1"/>
          </p:nvPr>
        </p:nvSpPr>
        <p:spPr/>
        <p:txBody>
          <a:bodyPr>
            <a:normAutofit fontScale="85000" lnSpcReduction="20000"/>
          </a:bodyPr>
          <a:lstStyle/>
          <a:p>
            <a:r>
              <a:rPr lang="en-US" b="1" dirty="0"/>
              <a:t>Kind</a:t>
            </a:r>
            <a:r>
              <a:rPr lang="en-US" dirty="0"/>
              <a:t> : kind of </a:t>
            </a:r>
            <a:r>
              <a:rPr lang="en-US" dirty="0" err="1"/>
              <a:t>kubernetes</a:t>
            </a:r>
            <a:r>
              <a:rPr lang="en-US" dirty="0"/>
              <a:t> resource, </a:t>
            </a:r>
            <a:r>
              <a:rPr lang="en-US" dirty="0" err="1"/>
              <a:t>eg</a:t>
            </a:r>
            <a:r>
              <a:rPr lang="en-US" dirty="0"/>
              <a:t> pod, service, deployment</a:t>
            </a:r>
          </a:p>
          <a:p>
            <a:r>
              <a:rPr lang="en-US" b="1" dirty="0" err="1"/>
              <a:t>MaxUnavailable</a:t>
            </a:r>
            <a:r>
              <a:rPr lang="en-US" b="1" dirty="0"/>
              <a:t> : </a:t>
            </a:r>
            <a:r>
              <a:rPr lang="en-US" dirty="0"/>
              <a:t>property of the </a:t>
            </a:r>
            <a:r>
              <a:rPr lang="en-US" dirty="0" err="1"/>
              <a:t>RollingUpdate</a:t>
            </a:r>
            <a:r>
              <a:rPr lang="en-US" dirty="0"/>
              <a:t> object that specifies the maximum unavailable pods allowed (compared to the desired state) when doing a rolling update. For our deployment which has 3 replicas this means that after terminating one Pod, we would still have two pods running, this way keeping our application accessible.</a:t>
            </a:r>
          </a:p>
          <a:p>
            <a:r>
              <a:rPr lang="en-US" b="1" dirty="0" err="1"/>
              <a:t>MaxSurge</a:t>
            </a:r>
            <a:r>
              <a:rPr lang="en-US" b="1" dirty="0"/>
              <a:t> </a:t>
            </a:r>
            <a:r>
              <a:rPr lang="en-US" dirty="0"/>
              <a:t>is another property of the </a:t>
            </a:r>
            <a:r>
              <a:rPr lang="en-US" dirty="0" err="1"/>
              <a:t>RollingUpdate</a:t>
            </a:r>
            <a:r>
              <a:rPr lang="en-US" dirty="0"/>
              <a:t> object that defines the maximum amount of pods added to a deployment (compared to the desired state). For our deployment, this means that when moving to a new version we can add one pod, which adds up to 4 pods at the same time.</a:t>
            </a:r>
          </a:p>
          <a:p>
            <a:r>
              <a:rPr lang="en-US" b="1" dirty="0"/>
              <a:t>app:</a:t>
            </a:r>
            <a:r>
              <a:rPr lang="en-US" dirty="0"/>
              <a:t>  the label to use for the pods created by this template – LB will need this label</a:t>
            </a:r>
          </a:p>
          <a:p>
            <a:r>
              <a:rPr lang="en-US" b="1" dirty="0" err="1"/>
              <a:t>ImagePullPolicy</a:t>
            </a:r>
            <a:r>
              <a:rPr lang="en-US" b="1" dirty="0"/>
              <a:t> :</a:t>
            </a:r>
            <a:r>
              <a:rPr lang="en-US" dirty="0"/>
              <a:t> when set to </a:t>
            </a:r>
            <a:r>
              <a:rPr lang="en-US" b="1" dirty="0"/>
              <a:t>Always</a:t>
            </a:r>
            <a:r>
              <a:rPr lang="en-US" dirty="0"/>
              <a:t>, it</a:t>
            </a:r>
            <a:r>
              <a:rPr lang="en-US" b="1" dirty="0"/>
              <a:t> </a:t>
            </a:r>
            <a:r>
              <a:rPr lang="en-US" dirty="0"/>
              <a:t>will pull the container images on each redeployment</a:t>
            </a:r>
          </a:p>
          <a:p>
            <a:endParaRPr lang="en-US" dirty="0"/>
          </a:p>
          <a:p>
            <a:endParaRPr lang="en-US" dirty="0"/>
          </a:p>
        </p:txBody>
      </p:sp>
    </p:spTree>
    <p:extLst>
      <p:ext uri="{BB962C8B-B14F-4D97-AF65-F5344CB8AC3E}">
        <p14:creationId xmlns:p14="http://schemas.microsoft.com/office/powerpoint/2010/main" val="11194738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6A8F501-D85F-BA4A-9092-6CD238F380B7}"/>
              </a:ext>
            </a:extLst>
          </p:cNvPr>
          <p:cNvSpPr>
            <a:spLocks noGrp="1"/>
          </p:cNvSpPr>
          <p:nvPr>
            <p:ph type="title"/>
          </p:nvPr>
        </p:nvSpPr>
        <p:spPr>
          <a:xfrm>
            <a:off x="838200" y="2057400"/>
            <a:ext cx="2743200" cy="2743200"/>
          </a:xfrm>
          <a:prstGeom prst="ellipse">
            <a:avLst/>
          </a:prstGeom>
          <a:solidFill>
            <a:srgbClr val="262626"/>
          </a:solidFill>
          <a:ln w="174625" cmpd="thinThick">
            <a:solidFill>
              <a:srgbClr val="262626"/>
            </a:solidFill>
          </a:ln>
        </p:spPr>
        <p:txBody>
          <a:bodyPr anchor="ctr">
            <a:normAutofit/>
          </a:bodyPr>
          <a:lstStyle/>
          <a:p>
            <a:pPr algn="ctr"/>
            <a:r>
              <a:rPr lang="en-US" sz="2600">
                <a:solidFill>
                  <a:srgbClr val="FFFFFF"/>
                </a:solidFill>
              </a:rPr>
              <a:t>Competing Technologies</a:t>
            </a:r>
          </a:p>
        </p:txBody>
      </p:sp>
      <p:graphicFrame>
        <p:nvGraphicFramePr>
          <p:cNvPr id="5" name="Content Placeholder 2">
            <a:extLst>
              <a:ext uri="{FF2B5EF4-FFF2-40B4-BE49-F238E27FC236}">
                <a16:creationId xmlns:a16="http://schemas.microsoft.com/office/drawing/2014/main" id="{00078F81-E51C-4CC3-85C0-4A39BDC5CEA0}"/>
              </a:ext>
            </a:extLst>
          </p:cNvPr>
          <p:cNvGraphicFramePr>
            <a:graphicFrameLocks noGrp="1"/>
          </p:cNvGraphicFramePr>
          <p:nvPr>
            <p:ph idx="1"/>
            <p:extLst>
              <p:ext uri="{D42A27DB-BD31-4B8C-83A1-F6EECF244321}">
                <p14:modId xmlns:p14="http://schemas.microsoft.com/office/powerpoint/2010/main" val="3754133647"/>
              </p:ext>
            </p:extLst>
          </p:nvPr>
        </p:nvGraphicFramePr>
        <p:xfrm>
          <a:off x="4038600" y="1166648"/>
          <a:ext cx="7315200" cy="45247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84802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B6E7-FE49-EB41-BCA6-3AAA362341CB}"/>
              </a:ext>
            </a:extLst>
          </p:cNvPr>
          <p:cNvSpPr>
            <a:spLocks noGrp="1"/>
          </p:cNvSpPr>
          <p:nvPr>
            <p:ph type="title"/>
          </p:nvPr>
        </p:nvSpPr>
        <p:spPr>
          <a:xfrm>
            <a:off x="433495" y="3433763"/>
            <a:ext cx="3197013" cy="2743200"/>
          </a:xfrm>
        </p:spPr>
        <p:txBody>
          <a:bodyPr anchor="t">
            <a:normAutofit/>
          </a:bodyPr>
          <a:lstStyle/>
          <a:p>
            <a:pPr algn="ctr"/>
            <a:r>
              <a:rPr lang="en-US"/>
              <a:t>Resources</a:t>
            </a:r>
          </a:p>
        </p:txBody>
      </p:sp>
      <p:graphicFrame>
        <p:nvGraphicFramePr>
          <p:cNvPr id="22" name="Content Placeholder 2">
            <a:extLst>
              <a:ext uri="{FF2B5EF4-FFF2-40B4-BE49-F238E27FC236}">
                <a16:creationId xmlns:a16="http://schemas.microsoft.com/office/drawing/2014/main" id="{F082E42B-8859-4460-B108-51C197DDA3F7}"/>
              </a:ext>
            </a:extLst>
          </p:cNvPr>
          <p:cNvGraphicFramePr>
            <a:graphicFrameLocks noGrp="1"/>
          </p:cNvGraphicFramePr>
          <p:nvPr>
            <p:ph idx="1"/>
            <p:extLst>
              <p:ext uri="{D42A27DB-BD31-4B8C-83A1-F6EECF244321}">
                <p14:modId xmlns:p14="http://schemas.microsoft.com/office/powerpoint/2010/main" val="683793169"/>
              </p:ext>
            </p:extLst>
          </p:nvPr>
        </p:nvGraphicFramePr>
        <p:xfrm>
          <a:off x="4064000" y="643467"/>
          <a:ext cx="7289799" cy="55334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1002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F0233-8C03-D143-8439-628DEB206FE7}"/>
              </a:ext>
            </a:extLst>
          </p:cNvPr>
          <p:cNvSpPr>
            <a:spLocks noGrp="1"/>
          </p:cNvSpPr>
          <p:nvPr>
            <p:ph type="title"/>
          </p:nvPr>
        </p:nvSpPr>
        <p:spPr>
          <a:xfrm>
            <a:off x="2370667" y="2187743"/>
            <a:ext cx="5293449" cy="2482515"/>
          </a:xfrm>
        </p:spPr>
        <p:txBody>
          <a:bodyPr vert="horz" lIns="91440" tIns="45720" rIns="91440" bIns="45720" rtlCol="0" anchor="ctr">
            <a:normAutofit/>
          </a:bodyPr>
          <a:lstStyle/>
          <a:p>
            <a:r>
              <a:rPr lang="en-US" sz="6000" kern="1200">
                <a:solidFill>
                  <a:schemeClr val="tx1"/>
                </a:solidFill>
                <a:latin typeface="+mj-lt"/>
                <a:ea typeface="+mj-ea"/>
                <a:cs typeface="+mj-cs"/>
              </a:rPr>
              <a:t>Thank You</a:t>
            </a:r>
          </a:p>
        </p:txBody>
      </p:sp>
      <p:pic>
        <p:nvPicPr>
          <p:cNvPr id="6" name="Graphic 5" descr="Smiling Face with No Fill">
            <a:extLst>
              <a:ext uri="{FF2B5EF4-FFF2-40B4-BE49-F238E27FC236}">
                <a16:creationId xmlns:a16="http://schemas.microsoft.com/office/drawing/2014/main" id="{FD5D8178-B811-4465-8E63-580AC819CFD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8201" y="2743201"/>
            <a:ext cx="1371600" cy="1371600"/>
          </a:xfrm>
          <a:prstGeom prst="rect">
            <a:avLst/>
          </a:prstGeom>
        </p:spPr>
      </p:pic>
      <p:pic>
        <p:nvPicPr>
          <p:cNvPr id="8" name="Graphic 7">
            <a:extLst>
              <a:ext uri="{FF2B5EF4-FFF2-40B4-BE49-F238E27FC236}">
                <a16:creationId xmlns:a16="http://schemas.microsoft.com/office/drawing/2014/main" id="{3C1CC548-31CE-44ED-8393-0AD72607B43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3439220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7371F65-4E27-9A4D-B468-E1EB9B4485D1}"/>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The Big Picture</a:t>
            </a: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049244A9-53FE-E54F-90EF-04B33DEF1F4F}"/>
              </a:ext>
            </a:extLst>
          </p:cNvPr>
          <p:cNvPicPr>
            <a:picLocks noChangeAspect="1"/>
          </p:cNvPicPr>
          <p:nvPr/>
        </p:nvPicPr>
        <p:blipFill>
          <a:blip r:embed="rId2"/>
          <a:stretch>
            <a:fillRect/>
          </a:stretch>
        </p:blipFill>
        <p:spPr>
          <a:xfrm>
            <a:off x="357540" y="2509911"/>
            <a:ext cx="11421820" cy="3997637"/>
          </a:xfrm>
          <a:prstGeom prst="rect">
            <a:avLst/>
          </a:prstGeom>
        </p:spPr>
      </p:pic>
    </p:spTree>
    <p:extLst>
      <p:ext uri="{BB962C8B-B14F-4D97-AF65-F5344CB8AC3E}">
        <p14:creationId xmlns:p14="http://schemas.microsoft.com/office/powerpoint/2010/main" val="21783606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604" y="0"/>
            <a:ext cx="6141396" cy="68580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604" y="0"/>
            <a:ext cx="4319042"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3B6C4EA-9C06-F54F-BEC7-73DA689F19B7}"/>
              </a:ext>
            </a:extLst>
          </p:cNvPr>
          <p:cNvSpPr>
            <a:spLocks noGrp="1"/>
          </p:cNvSpPr>
          <p:nvPr>
            <p:ph type="title"/>
          </p:nvPr>
        </p:nvSpPr>
        <p:spPr>
          <a:xfrm>
            <a:off x="6392598" y="640263"/>
            <a:ext cx="5221266" cy="1344975"/>
          </a:xfrm>
        </p:spPr>
        <p:txBody>
          <a:bodyPr>
            <a:normAutofit/>
          </a:bodyPr>
          <a:lstStyle/>
          <a:p>
            <a:r>
              <a:rPr lang="en-US" sz="4000"/>
              <a:t>What is Kubernetes?</a:t>
            </a:r>
          </a:p>
        </p:txBody>
      </p:sp>
      <p:pic>
        <p:nvPicPr>
          <p:cNvPr id="4" name="Picture 3">
            <a:extLst>
              <a:ext uri="{FF2B5EF4-FFF2-40B4-BE49-F238E27FC236}">
                <a16:creationId xmlns:a16="http://schemas.microsoft.com/office/drawing/2014/main" id="{C49C6C68-CBD7-C24D-BEA4-2F7C25FC6FC9}"/>
              </a:ext>
            </a:extLst>
          </p:cNvPr>
          <p:cNvPicPr>
            <a:picLocks noChangeAspect="1"/>
          </p:cNvPicPr>
          <p:nvPr/>
        </p:nvPicPr>
        <p:blipFill>
          <a:blip r:embed="rId3"/>
          <a:stretch>
            <a:fillRect/>
          </a:stretch>
        </p:blipFill>
        <p:spPr>
          <a:xfrm>
            <a:off x="484632" y="1768396"/>
            <a:ext cx="5126736" cy="3165759"/>
          </a:xfrm>
          <a:prstGeom prst="rect">
            <a:avLst/>
          </a:prstGeom>
        </p:spPr>
      </p:pic>
      <p:sp>
        <p:nvSpPr>
          <p:cNvPr id="3" name="Content Placeholder 2">
            <a:extLst>
              <a:ext uri="{FF2B5EF4-FFF2-40B4-BE49-F238E27FC236}">
                <a16:creationId xmlns:a16="http://schemas.microsoft.com/office/drawing/2014/main" id="{2DD809B4-352B-D54C-9F06-B81BFE9864D1}"/>
              </a:ext>
            </a:extLst>
          </p:cNvPr>
          <p:cNvSpPr>
            <a:spLocks noGrp="1"/>
          </p:cNvSpPr>
          <p:nvPr>
            <p:ph idx="1"/>
          </p:nvPr>
        </p:nvSpPr>
        <p:spPr>
          <a:xfrm>
            <a:off x="6391903" y="2121763"/>
            <a:ext cx="5235490" cy="3773010"/>
          </a:xfrm>
        </p:spPr>
        <p:txBody>
          <a:bodyPr>
            <a:normAutofit lnSpcReduction="10000"/>
          </a:bodyPr>
          <a:lstStyle/>
          <a:p>
            <a:r>
              <a:rPr lang="en-US" sz="1400" dirty="0">
                <a:hlinkClick r:id="rId4"/>
              </a:rPr>
              <a:t>Kubernetes (K8s)</a:t>
            </a:r>
            <a:r>
              <a:rPr lang="en-US" sz="1400" dirty="0"/>
              <a:t> is an open-source system for automating deployment, scaling, and management of containerized applications.</a:t>
            </a:r>
          </a:p>
          <a:p>
            <a:r>
              <a:rPr lang="en-US" sz="1400" dirty="0"/>
              <a:t>Kubernetes is a Container Orchestrator, that abstracts the underlying infrastructure, where the containers are run by providing us with a simple API to which we can send requests. Those requests prompt Kubernetes to meet them at its best of capabilities. For example, it is as simple as requesting “Kubernetes spin up 4 containers of the image x”. Then Kubernetes will find under-utilized nodes in which it will spin up the new containers.</a:t>
            </a:r>
          </a:p>
          <a:p>
            <a:r>
              <a:rPr lang="en-US" sz="1400" dirty="0"/>
              <a:t>Developer doesn’t have to care about the number of nodes, where containers are started and how they communicate. He doesn’t deal with hardware optimization or worry about nodes going down because new nodes can be added to the Kubernetes cluster. In the meantime Kubernetes will spin up the containers in the other nodes that are still running. It does this at the best possible capabilities.</a:t>
            </a:r>
          </a:p>
          <a:p>
            <a:r>
              <a:rPr lang="en-US" sz="1400" dirty="0"/>
              <a:t>Standardizing CSPs</a:t>
            </a:r>
          </a:p>
          <a:p>
            <a:endParaRPr lang="en-US" sz="1400" dirty="0"/>
          </a:p>
        </p:txBody>
      </p:sp>
    </p:spTree>
    <p:extLst>
      <p:ext uri="{BB962C8B-B14F-4D97-AF65-F5344CB8AC3E}">
        <p14:creationId xmlns:p14="http://schemas.microsoft.com/office/powerpoint/2010/main" val="353473083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A8117D5-406A-284B-81ED-883BC3FF9F25}"/>
              </a:ext>
            </a:extLst>
          </p:cNvPr>
          <p:cNvSpPr>
            <a:spLocks noGrp="1"/>
          </p:cNvSpPr>
          <p:nvPr>
            <p:ph type="title"/>
          </p:nvPr>
        </p:nvSpPr>
        <p:spPr>
          <a:xfrm>
            <a:off x="4384039" y="365125"/>
            <a:ext cx="7164493" cy="1325563"/>
          </a:xfrm>
        </p:spPr>
        <p:txBody>
          <a:bodyPr>
            <a:normAutofit/>
          </a:bodyPr>
          <a:lstStyle/>
          <a:p>
            <a:r>
              <a:rPr lang="en-US"/>
              <a:t>A little history and background..</a:t>
            </a:r>
            <a:endParaRPr lang="en-US" dirty="0"/>
          </a:p>
        </p:txBody>
      </p:sp>
      <p:pic>
        <p:nvPicPr>
          <p:cNvPr id="4" name="Picture 3">
            <a:extLst>
              <a:ext uri="{FF2B5EF4-FFF2-40B4-BE49-F238E27FC236}">
                <a16:creationId xmlns:a16="http://schemas.microsoft.com/office/drawing/2014/main" id="{E4EBF773-EBBA-D048-9B88-8332C0F601B2}"/>
              </a:ext>
            </a:extLst>
          </p:cNvPr>
          <p:cNvPicPr>
            <a:picLocks noChangeAspect="1"/>
          </p:cNvPicPr>
          <p:nvPr/>
        </p:nvPicPr>
        <p:blipFill>
          <a:blip r:embed="rId2"/>
          <a:stretch>
            <a:fillRect/>
          </a:stretch>
        </p:blipFill>
        <p:spPr>
          <a:xfrm>
            <a:off x="779259" y="642988"/>
            <a:ext cx="2827558" cy="5571543"/>
          </a:xfrm>
          <a:prstGeom prst="rect">
            <a:avLst/>
          </a:prstGeom>
        </p:spPr>
      </p:pic>
      <p:sp>
        <p:nvSpPr>
          <p:cNvPr id="3" name="Content Placeholder 2">
            <a:extLst>
              <a:ext uri="{FF2B5EF4-FFF2-40B4-BE49-F238E27FC236}">
                <a16:creationId xmlns:a16="http://schemas.microsoft.com/office/drawing/2014/main" id="{F23FF90C-87B5-4F4E-8466-C0E77646E167}"/>
              </a:ext>
            </a:extLst>
          </p:cNvPr>
          <p:cNvSpPr>
            <a:spLocks noGrp="1"/>
          </p:cNvSpPr>
          <p:nvPr>
            <p:ph idx="1"/>
          </p:nvPr>
        </p:nvSpPr>
        <p:spPr>
          <a:xfrm>
            <a:off x="4387515" y="2022601"/>
            <a:ext cx="7161017" cy="4154361"/>
          </a:xfrm>
        </p:spPr>
        <p:txBody>
          <a:bodyPr>
            <a:normAutofit/>
          </a:bodyPr>
          <a:lstStyle/>
          <a:p>
            <a:r>
              <a:rPr lang="en-US" sz="2000" dirty="0"/>
              <a:t>Borg -&gt; Omega -&gt; Kubernetes</a:t>
            </a:r>
          </a:p>
          <a:p>
            <a:r>
              <a:rPr lang="en-US" sz="2000" dirty="0"/>
              <a:t>Google has been running billions of containers every week to support their production load since more than 15 years but it was in 2014 that they open sourced it. </a:t>
            </a:r>
          </a:p>
          <a:p>
            <a:r>
              <a:rPr lang="en-US" sz="2000" dirty="0"/>
              <a:t>Now it is hosted and maintained by Cloud Native Computing Foundation which is a Linux Foundation Project and they host many other projects like </a:t>
            </a:r>
            <a:r>
              <a:rPr lang="en-US" sz="2000" dirty="0" err="1"/>
              <a:t>gRPC</a:t>
            </a:r>
            <a:r>
              <a:rPr lang="en-US" sz="2000" dirty="0"/>
              <a:t>, Prometheus, </a:t>
            </a:r>
            <a:r>
              <a:rPr lang="en-US" sz="2000" dirty="0" err="1"/>
              <a:t>etc</a:t>
            </a:r>
            <a:endParaRPr lang="en-US" sz="2000" dirty="0"/>
          </a:p>
          <a:p>
            <a:r>
              <a:rPr lang="en-US" sz="2000" dirty="0"/>
              <a:t>Google still uses its Borg system internally and most of the innovations and features of the evolved Omega and Kubernetes have been incorporated in Borg.</a:t>
            </a:r>
          </a:p>
        </p:txBody>
      </p:sp>
    </p:spTree>
    <p:extLst>
      <p:ext uri="{BB962C8B-B14F-4D97-AF65-F5344CB8AC3E}">
        <p14:creationId xmlns:p14="http://schemas.microsoft.com/office/powerpoint/2010/main" val="355279562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2D1A584-1D47-B840-A88E-2A7CA5FAB6EF}"/>
              </a:ext>
            </a:extLst>
          </p:cNvPr>
          <p:cNvSpPr>
            <a:spLocks noGrp="1"/>
          </p:cNvSpPr>
          <p:nvPr>
            <p:ph type="title"/>
          </p:nvPr>
        </p:nvSpPr>
        <p:spPr>
          <a:xfrm>
            <a:off x="863029" y="1012004"/>
            <a:ext cx="3416158" cy="4795408"/>
          </a:xfrm>
        </p:spPr>
        <p:txBody>
          <a:bodyPr>
            <a:normAutofit/>
          </a:bodyPr>
          <a:lstStyle/>
          <a:p>
            <a:r>
              <a:rPr lang="en-US">
                <a:solidFill>
                  <a:srgbClr val="FFFFFF"/>
                </a:solidFill>
              </a:rPr>
              <a:t>Some Salient Features</a:t>
            </a:r>
          </a:p>
        </p:txBody>
      </p:sp>
      <p:graphicFrame>
        <p:nvGraphicFramePr>
          <p:cNvPr id="5" name="Content Placeholder 2">
            <a:extLst>
              <a:ext uri="{FF2B5EF4-FFF2-40B4-BE49-F238E27FC236}">
                <a16:creationId xmlns:a16="http://schemas.microsoft.com/office/drawing/2014/main" id="{38020136-3C44-49AF-B4F2-9A24F69D8B6D}"/>
              </a:ext>
            </a:extLst>
          </p:cNvPr>
          <p:cNvGraphicFramePr>
            <a:graphicFrameLocks noGrp="1"/>
          </p:cNvGraphicFramePr>
          <p:nvPr>
            <p:ph idx="1"/>
            <p:extLst>
              <p:ext uri="{D42A27DB-BD31-4B8C-83A1-F6EECF244321}">
                <p14:modId xmlns:p14="http://schemas.microsoft.com/office/powerpoint/2010/main" val="3888828452"/>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82449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5490C3B-0316-CB43-B255-9DE8190DBD4B}"/>
              </a:ext>
            </a:extLst>
          </p:cNvPr>
          <p:cNvSpPr>
            <a:spLocks noGrp="1"/>
          </p:cNvSpPr>
          <p:nvPr>
            <p:ph type="title"/>
          </p:nvPr>
        </p:nvSpPr>
        <p:spPr>
          <a:xfrm>
            <a:off x="863029" y="1012004"/>
            <a:ext cx="3416158" cy="4795408"/>
          </a:xfrm>
        </p:spPr>
        <p:txBody>
          <a:bodyPr>
            <a:normAutofit/>
          </a:bodyPr>
          <a:lstStyle/>
          <a:p>
            <a:r>
              <a:rPr lang="en-US">
                <a:solidFill>
                  <a:srgbClr val="FFFFFF"/>
                </a:solidFill>
              </a:rPr>
              <a:t>Pods &amp; Nodes</a:t>
            </a:r>
          </a:p>
        </p:txBody>
      </p:sp>
      <p:graphicFrame>
        <p:nvGraphicFramePr>
          <p:cNvPr id="18" name="Content Placeholder 2">
            <a:extLst>
              <a:ext uri="{FF2B5EF4-FFF2-40B4-BE49-F238E27FC236}">
                <a16:creationId xmlns:a16="http://schemas.microsoft.com/office/drawing/2014/main" id="{6AF8E7EB-4B8A-4718-BEAE-ACD8D6027CA6}"/>
              </a:ext>
            </a:extLst>
          </p:cNvPr>
          <p:cNvGraphicFramePr>
            <a:graphicFrameLocks noGrp="1"/>
          </p:cNvGraphicFramePr>
          <p:nvPr>
            <p:ph idx="1"/>
            <p:extLst>
              <p:ext uri="{D42A27DB-BD31-4B8C-83A1-F6EECF244321}">
                <p14:modId xmlns:p14="http://schemas.microsoft.com/office/powerpoint/2010/main" val="3542688280"/>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658335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9">
            <a:extLst>
              <a:ext uri="{FF2B5EF4-FFF2-40B4-BE49-F238E27FC236}">
                <a16:creationId xmlns:a16="http://schemas.microsoft.com/office/drawing/2014/main" id="{0700D48D-C9AA-4000-A912-29A4FEA98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5138" y="394887"/>
            <a:ext cx="5720862" cy="606822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566BCF6-2EC6-6940-A127-9047A3ADBE9E}"/>
              </a:ext>
            </a:extLst>
          </p:cNvPr>
          <p:cNvSpPr>
            <a:spLocks noGrp="1"/>
          </p:cNvSpPr>
          <p:nvPr>
            <p:ph type="title"/>
          </p:nvPr>
        </p:nvSpPr>
        <p:spPr>
          <a:xfrm>
            <a:off x="1018604" y="1053042"/>
            <a:ext cx="4458424" cy="3068357"/>
          </a:xfrm>
        </p:spPr>
        <p:txBody>
          <a:bodyPr vert="horz" lIns="91440" tIns="45720" rIns="91440" bIns="45720" rtlCol="0" anchor="b">
            <a:normAutofit/>
          </a:bodyPr>
          <a:lstStyle/>
          <a:p>
            <a:r>
              <a:rPr lang="en-US" sz="6000">
                <a:solidFill>
                  <a:srgbClr val="FFFFFF"/>
                </a:solidFill>
              </a:rPr>
              <a:t>Pods &amp; Nodes</a:t>
            </a:r>
          </a:p>
        </p:txBody>
      </p:sp>
      <p:pic>
        <p:nvPicPr>
          <p:cNvPr id="4" name="Picture 3">
            <a:extLst>
              <a:ext uri="{FF2B5EF4-FFF2-40B4-BE49-F238E27FC236}">
                <a16:creationId xmlns:a16="http://schemas.microsoft.com/office/drawing/2014/main" id="{CDAF6A7B-C01C-E74D-8B8E-85EDBAC725FA}"/>
              </a:ext>
            </a:extLst>
          </p:cNvPr>
          <p:cNvPicPr>
            <a:picLocks noChangeAspect="1"/>
          </p:cNvPicPr>
          <p:nvPr/>
        </p:nvPicPr>
        <p:blipFill>
          <a:blip r:embed="rId2"/>
          <a:stretch>
            <a:fillRect/>
          </a:stretch>
        </p:blipFill>
        <p:spPr>
          <a:xfrm>
            <a:off x="6479229" y="663433"/>
            <a:ext cx="5390093" cy="2102136"/>
          </a:xfrm>
          <a:prstGeom prst="rect">
            <a:avLst/>
          </a:prstGeom>
        </p:spPr>
      </p:pic>
      <p:cxnSp>
        <p:nvCxnSpPr>
          <p:cNvPr id="16" name="Straight Connector 11">
            <a:extLst>
              <a:ext uri="{FF2B5EF4-FFF2-40B4-BE49-F238E27FC236}">
                <a16:creationId xmlns:a16="http://schemas.microsoft.com/office/drawing/2014/main" id="{805E69BC-D844-4AB5-9E35-ED458EE2965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9184178" y="1874520"/>
            <a:ext cx="0" cy="310896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312C673-8179-457E-AD2A-D1FAE4CC96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14009" y="4201833"/>
            <a:ext cx="3400425"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0F0C378C-EC18-7B41-9D88-7C68DFD62A20}"/>
              </a:ext>
            </a:extLst>
          </p:cNvPr>
          <p:cNvPicPr>
            <a:picLocks noChangeAspect="1"/>
          </p:cNvPicPr>
          <p:nvPr/>
        </p:nvPicPr>
        <p:blipFill>
          <a:blip r:embed="rId3"/>
          <a:stretch>
            <a:fillRect/>
          </a:stretch>
        </p:blipFill>
        <p:spPr>
          <a:xfrm>
            <a:off x="7459670" y="3750733"/>
            <a:ext cx="3429211" cy="2794807"/>
          </a:xfrm>
          <a:prstGeom prst="rect">
            <a:avLst/>
          </a:prstGeom>
        </p:spPr>
      </p:pic>
    </p:spTree>
    <p:extLst>
      <p:ext uri="{BB962C8B-B14F-4D97-AF65-F5344CB8AC3E}">
        <p14:creationId xmlns:p14="http://schemas.microsoft.com/office/powerpoint/2010/main" val="4110891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93A00-3200-1440-AB34-0FAE5BED6F5D}"/>
              </a:ext>
            </a:extLst>
          </p:cNvPr>
          <p:cNvSpPr>
            <a:spLocks noGrp="1"/>
          </p:cNvSpPr>
          <p:nvPr>
            <p:ph type="title"/>
          </p:nvPr>
        </p:nvSpPr>
        <p:spPr>
          <a:xfrm>
            <a:off x="838200" y="365125"/>
            <a:ext cx="10515600" cy="1325563"/>
          </a:xfrm>
        </p:spPr>
        <p:txBody>
          <a:bodyPr>
            <a:noAutofit/>
          </a:bodyPr>
          <a:lstStyle/>
          <a:p>
            <a:r>
              <a:rPr lang="en-US" sz="3200" b="1" dirty="0"/>
              <a:t>Kubernetes Components</a:t>
            </a:r>
            <a:br>
              <a:rPr lang="en-US" sz="3200" b="1" dirty="0"/>
            </a:br>
            <a:r>
              <a:rPr lang="en-US" sz="3200" b="1" dirty="0"/>
              <a:t>Master Components</a:t>
            </a:r>
            <a:br>
              <a:rPr lang="en-US" sz="3200" b="1" dirty="0"/>
            </a:br>
            <a:r>
              <a:rPr lang="en-US" sz="3200" b="1" dirty="0"/>
              <a:t>Master Node</a:t>
            </a:r>
          </a:p>
        </p:txBody>
      </p:sp>
      <p:sp>
        <p:nvSpPr>
          <p:cNvPr id="3" name="Content Placeholder 2">
            <a:extLst>
              <a:ext uri="{FF2B5EF4-FFF2-40B4-BE49-F238E27FC236}">
                <a16:creationId xmlns:a16="http://schemas.microsoft.com/office/drawing/2014/main" id="{375A7B7D-C983-AE45-9B44-03DBF105EB7F}"/>
              </a:ext>
            </a:extLst>
          </p:cNvPr>
          <p:cNvSpPr>
            <a:spLocks noGrp="1"/>
          </p:cNvSpPr>
          <p:nvPr>
            <p:ph idx="1"/>
          </p:nvPr>
        </p:nvSpPr>
        <p:spPr>
          <a:xfrm>
            <a:off x="838200" y="1825625"/>
            <a:ext cx="10515600" cy="4351338"/>
          </a:xfrm>
        </p:spPr>
        <p:txBody>
          <a:bodyPr>
            <a:normAutofit fontScale="92500" lnSpcReduction="10000"/>
          </a:bodyPr>
          <a:lstStyle/>
          <a:p>
            <a:r>
              <a:rPr lang="en-US" dirty="0" err="1"/>
              <a:t>kube-apiserver</a:t>
            </a:r>
            <a:r>
              <a:rPr lang="en-US" dirty="0"/>
              <a:t> - component on the master that exposes the Kubernetes API</a:t>
            </a:r>
          </a:p>
          <a:p>
            <a:r>
              <a:rPr lang="en-US" dirty="0" err="1"/>
              <a:t>etcd</a:t>
            </a:r>
            <a:r>
              <a:rPr lang="en-US" dirty="0"/>
              <a:t> - Consistent and highly-available key value store used as Kubernetes’ backing store for all cluster data.</a:t>
            </a:r>
          </a:p>
          <a:p>
            <a:r>
              <a:rPr lang="en-US" dirty="0" err="1"/>
              <a:t>kube</a:t>
            </a:r>
            <a:r>
              <a:rPr lang="en-US" dirty="0"/>
              <a:t>-scheduler - Component on the master that watches newly created pods that have no node assigned, and selects a node for them to run on.</a:t>
            </a:r>
          </a:p>
          <a:p>
            <a:r>
              <a:rPr lang="en-US" dirty="0" err="1"/>
              <a:t>kube</a:t>
            </a:r>
            <a:r>
              <a:rPr lang="en-US" dirty="0"/>
              <a:t>-controller-manager - Component on the master that runs controllers. These controllers include:</a:t>
            </a:r>
          </a:p>
          <a:p>
            <a:pPr lvl="1"/>
            <a:r>
              <a:rPr lang="en-US" dirty="0"/>
              <a:t>Node Controller: Responsible for noticing and responding when nodes go down.</a:t>
            </a:r>
          </a:p>
          <a:p>
            <a:pPr lvl="1"/>
            <a:r>
              <a:rPr lang="en-US" dirty="0"/>
              <a:t>Replication Controller: Responsible for maintaining the correct number of pods for every replication controller object in the system.</a:t>
            </a:r>
          </a:p>
          <a:p>
            <a:pPr lvl="1"/>
            <a:r>
              <a:rPr lang="en-US" dirty="0" err="1"/>
              <a:t>etc</a:t>
            </a:r>
            <a:endParaRPr lang="en-US" dirty="0"/>
          </a:p>
        </p:txBody>
      </p:sp>
    </p:spTree>
    <p:extLst>
      <p:ext uri="{BB962C8B-B14F-4D97-AF65-F5344CB8AC3E}">
        <p14:creationId xmlns:p14="http://schemas.microsoft.com/office/powerpoint/2010/main" val="2293553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E14FD-27AA-DC4C-8B66-14A87C9AF961}"/>
              </a:ext>
            </a:extLst>
          </p:cNvPr>
          <p:cNvSpPr>
            <a:spLocks noGrp="1"/>
          </p:cNvSpPr>
          <p:nvPr>
            <p:ph type="title"/>
          </p:nvPr>
        </p:nvSpPr>
        <p:spPr>
          <a:xfrm>
            <a:off x="838200" y="365125"/>
            <a:ext cx="10515600" cy="1325563"/>
          </a:xfrm>
        </p:spPr>
        <p:txBody>
          <a:bodyPr/>
          <a:lstStyle/>
          <a:p>
            <a:r>
              <a:rPr lang="en-US" dirty="0"/>
              <a:t>Other Jargon</a:t>
            </a:r>
          </a:p>
        </p:txBody>
      </p:sp>
      <p:sp>
        <p:nvSpPr>
          <p:cNvPr id="3" name="Content Placeholder 2">
            <a:extLst>
              <a:ext uri="{FF2B5EF4-FFF2-40B4-BE49-F238E27FC236}">
                <a16:creationId xmlns:a16="http://schemas.microsoft.com/office/drawing/2014/main" id="{CA51AA0C-8148-0A46-BCAD-3B694B441AE1}"/>
              </a:ext>
            </a:extLst>
          </p:cNvPr>
          <p:cNvSpPr>
            <a:spLocks noGrp="1"/>
          </p:cNvSpPr>
          <p:nvPr>
            <p:ph idx="1"/>
          </p:nvPr>
        </p:nvSpPr>
        <p:spPr/>
        <p:txBody>
          <a:bodyPr>
            <a:normAutofit fontScale="77500" lnSpcReduction="20000"/>
          </a:bodyPr>
          <a:lstStyle/>
          <a:p>
            <a:r>
              <a:rPr lang="en-US" b="1" dirty="0"/>
              <a:t>cluster</a:t>
            </a:r>
            <a:r>
              <a:rPr lang="en-US" dirty="0"/>
              <a:t> – is a set of loosely or tightly connected computers that work together so that, in many respects, they can be viewed as a single system</a:t>
            </a:r>
          </a:p>
          <a:p>
            <a:r>
              <a:rPr lang="en-US" b="1" dirty="0"/>
              <a:t>node</a:t>
            </a:r>
            <a:r>
              <a:rPr lang="en-US" dirty="0"/>
              <a:t> – a physical server or a VM, a worker machine in Kubernetes</a:t>
            </a:r>
          </a:p>
          <a:p>
            <a:r>
              <a:rPr lang="en-US" b="1" dirty="0"/>
              <a:t>container</a:t>
            </a:r>
            <a:r>
              <a:rPr lang="en-US" dirty="0"/>
              <a:t> - standard unit of software that packages up code and all its dependencies so the application runs quickly and reliably from one computing environment to another</a:t>
            </a:r>
          </a:p>
          <a:p>
            <a:r>
              <a:rPr lang="en-US" b="1" dirty="0"/>
              <a:t>orchestration</a:t>
            </a:r>
            <a:r>
              <a:rPr lang="en-US" dirty="0"/>
              <a:t> -  is the automated configuration, coordination, and management of computer systems and software</a:t>
            </a:r>
          </a:p>
          <a:p>
            <a:r>
              <a:rPr lang="en-US" b="1" dirty="0" err="1"/>
              <a:t>kubectl</a:t>
            </a:r>
            <a:r>
              <a:rPr lang="en-US" dirty="0"/>
              <a:t> - command line interface for running commands against Kubernetes clusters</a:t>
            </a:r>
          </a:p>
          <a:p>
            <a:r>
              <a:rPr lang="en-US" b="1" dirty="0" err="1"/>
              <a:t>minikube</a:t>
            </a:r>
            <a:r>
              <a:rPr lang="en-US" dirty="0"/>
              <a:t> – developer tool to run Kubernetes locally, runs a single-node Kubernetes cluster inside a VM on your laptop</a:t>
            </a:r>
          </a:p>
          <a:p>
            <a:r>
              <a:rPr lang="en-US" b="1" dirty="0" err="1"/>
              <a:t>kubelet</a:t>
            </a:r>
            <a:r>
              <a:rPr lang="en-US" dirty="0"/>
              <a:t> - a process responsible for communication between the Kubernetes Master and the Node; it manages the Pods and the containers running on a machine</a:t>
            </a:r>
          </a:p>
          <a:p>
            <a:r>
              <a:rPr lang="en-US" b="1" dirty="0" err="1"/>
              <a:t>kube-dns</a:t>
            </a:r>
            <a:r>
              <a:rPr lang="en-US" dirty="0"/>
              <a:t> – special pod, by default, all pods use it as DNS server</a:t>
            </a:r>
          </a:p>
          <a:p>
            <a:pPr marL="0" indent="0">
              <a:buNone/>
            </a:pPr>
            <a:endParaRPr lang="en-US" dirty="0"/>
          </a:p>
          <a:p>
            <a:endParaRPr lang="en-US" dirty="0"/>
          </a:p>
        </p:txBody>
      </p:sp>
    </p:spTree>
    <p:extLst>
      <p:ext uri="{BB962C8B-B14F-4D97-AF65-F5344CB8AC3E}">
        <p14:creationId xmlns:p14="http://schemas.microsoft.com/office/powerpoint/2010/main" val="477345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1144</TotalTime>
  <Words>560</Words>
  <Application>Microsoft Macintosh PowerPoint</Application>
  <PresentationFormat>Widescreen</PresentationFormat>
  <Paragraphs>70</Paragraphs>
  <Slides>17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PowerPoint Presentation</vt:lpstr>
      <vt:lpstr>The Big Picture</vt:lpstr>
      <vt:lpstr>What is Kubernetes?</vt:lpstr>
      <vt:lpstr>A little history and background..</vt:lpstr>
      <vt:lpstr>Some Salient Features</vt:lpstr>
      <vt:lpstr>Pods &amp; Nodes</vt:lpstr>
      <vt:lpstr>Pods &amp; Nodes</vt:lpstr>
      <vt:lpstr>Kubernetes Components Master Components Master Node</vt:lpstr>
      <vt:lpstr>Other Jargon</vt:lpstr>
      <vt:lpstr>How it works?</vt:lpstr>
      <vt:lpstr>Example</vt:lpstr>
      <vt:lpstr>Example</vt:lpstr>
      <vt:lpstr>Example</vt:lpstr>
      <vt:lpstr>Some params - </vt:lpstr>
      <vt:lpstr>Competing Technologies</vt:lpstr>
      <vt:lpstr>Resources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Goyal</dc:creator>
  <cp:lastModifiedBy>Ankit Goyal</cp:lastModifiedBy>
  <cp:revision>28</cp:revision>
  <dcterms:created xsi:type="dcterms:W3CDTF">2019-04-07T11:02:54Z</dcterms:created>
  <dcterms:modified xsi:type="dcterms:W3CDTF">2019-04-08T06:21:23Z</dcterms:modified>
</cp:coreProperties>
</file>